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483" r:id="rId2"/>
    <p:sldId id="685" r:id="rId3"/>
    <p:sldId id="727" r:id="rId4"/>
    <p:sldId id="651" r:id="rId5"/>
    <p:sldId id="689" r:id="rId6"/>
    <p:sldId id="643" r:id="rId7"/>
    <p:sldId id="706" r:id="rId8"/>
    <p:sldId id="667" r:id="rId9"/>
    <p:sldId id="697" r:id="rId10"/>
    <p:sldId id="669" r:id="rId11"/>
    <p:sldId id="704" r:id="rId12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49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84C6"/>
    <a:srgbClr val="C4D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641" autoAdjust="0"/>
    <p:restoredTop sz="95915" autoAdjust="0"/>
  </p:normalViewPr>
  <p:slideViewPr>
    <p:cSldViewPr snapToObjects="1">
      <p:cViewPr varScale="1">
        <p:scale>
          <a:sx n="115" d="100"/>
          <a:sy n="115" d="100"/>
        </p:scale>
        <p:origin x="816" y="184"/>
      </p:cViewPr>
      <p:guideLst>
        <p:guide orient="horz" pos="4319"/>
        <p:guide pos="49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976"/>
    </p:cViewPr>
  </p:sorterViewPr>
  <p:notesViewPr>
    <p:cSldViewPr snapToObjects="1">
      <p:cViewPr varScale="1">
        <p:scale>
          <a:sx n="58" d="100"/>
          <a:sy n="58" d="100"/>
        </p:scale>
        <p:origin x="-1536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/>
            </a:lvl1pPr>
          </a:lstStyle>
          <a:p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/>
            </a:lvl1pPr>
          </a:lstStyle>
          <a:p>
            <a:fld id="{A582207E-C6AD-0945-BD8F-35014571E655}" type="datetimeFigureOut">
              <a:rPr lang="en-US" altLang="en-US"/>
              <a:pPr/>
              <a:t>9/29/17</a:t>
            </a:fld>
            <a:endParaRPr lang="en-US" alt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/>
            </a:lvl1pPr>
          </a:lstStyle>
          <a:p>
            <a:endParaRPr lang="en-US" alt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/>
            </a:lvl1pPr>
          </a:lstStyle>
          <a:p>
            <a:fld id="{559112F8-9C57-1B43-80A9-126BDE0646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 eaLnBrk="1" hangingPunct="1">
              <a:defRPr sz="1300"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 eaLnBrk="1" hangingPunct="1">
              <a:defRPr sz="1300">
                <a:latin typeface="Calibri" charset="0"/>
              </a:defRPr>
            </a:lvl1pPr>
          </a:lstStyle>
          <a:p>
            <a:fld id="{AE2E0232-6A39-D641-BD62-8E85DC9AD09F}" type="datetimeFigureOut">
              <a:rPr lang="en-US" altLang="en-US"/>
              <a:pPr/>
              <a:t>9/29/17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 eaLnBrk="1" hangingPunct="1">
              <a:defRPr sz="1300"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 eaLnBrk="1" hangingPunct="1">
              <a:defRPr sz="1300">
                <a:latin typeface="Calibri" charset="0"/>
              </a:defRPr>
            </a:lvl1pPr>
          </a:lstStyle>
          <a:p>
            <a:fld id="{35C023F9-EDB6-4748-8454-BBC272D5392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5A8382-38E7-7C49-89FE-70F627E2F844}" type="slidenum">
              <a:rPr lang="en-US" altLang="en-US" sz="130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482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82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82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82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AFBE4B5-F77A-C345-9E45-932BE3BCEFFA}" type="slidenum">
              <a:rPr lang="en-US" altLang="en-US">
                <a:latin typeface="Calibri" charset="0"/>
              </a:rPr>
              <a:pPr/>
              <a:t>2</a:t>
            </a:fld>
            <a:endParaRPr lang="en-US" alt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0A463E36-0A19-284E-BD3A-B51FEE1CA1A4}" type="slidenum">
              <a:rPr lang="en-US" altLang="en-US" sz="130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charset="0"/>
              <a:ea typeface="MS PGothic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42963"/>
            <a:ext cx="32004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534400" cy="1470025"/>
          </a:xfrm>
        </p:spPr>
        <p:txBody>
          <a:bodyPr/>
          <a:lstStyle>
            <a:lvl1pPr>
              <a:defRPr sz="3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>
            <a:lvl1pPr marL="0" indent="0" algn="ctr">
              <a:buNone/>
              <a:defRPr sz="2600" b="1" baseline="0">
                <a:solidFill>
                  <a:srgbClr val="0784C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2262975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ise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04775" y="64643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0AD2FC-AD91-5F45-96B6-F1D0496C4343}" type="slidenum">
              <a:rPr lang="en-US" altLang="en-US" sz="1600" b="1">
                <a:solidFill>
                  <a:schemeClr val="bg1"/>
                </a:solidFill>
              </a:rPr>
              <a:pPr eaLnBrk="1" hangingPunct="1"/>
              <a:t>‹#›</a:t>
            </a:fld>
            <a:endParaRPr lang="en-US" altLang="en-US" sz="1600" b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>
            <a:lvl1pPr>
              <a:defRPr sz="4000" b="1">
                <a:solidFill>
                  <a:srgbClr val="0784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800600"/>
          </a:xfrm>
        </p:spPr>
        <p:txBody>
          <a:bodyPr/>
          <a:lstStyle>
            <a:lvl1pPr>
              <a:spcBef>
                <a:spcPts val="700"/>
              </a:spcBef>
              <a:buClr>
                <a:srgbClr val="0784C6"/>
              </a:buClr>
              <a:defRPr sz="2800" baseline="0"/>
            </a:lvl1pPr>
            <a:lvl2pPr>
              <a:spcBef>
                <a:spcPts val="400"/>
              </a:spcBef>
              <a:buClr>
                <a:srgbClr val="0784C6"/>
              </a:buClr>
              <a:defRPr sz="2400" baseline="0"/>
            </a:lvl2pPr>
            <a:lvl3pPr>
              <a:spcBef>
                <a:spcPts val="200"/>
              </a:spcBef>
              <a:buClr>
                <a:srgbClr val="0784C6"/>
              </a:buClr>
              <a:defRPr sz="2000" baseline="0"/>
            </a:lvl3pPr>
            <a:lvl4pPr>
              <a:spcBef>
                <a:spcPts val="200"/>
              </a:spcBef>
              <a:buClr>
                <a:srgbClr val="0784C6"/>
              </a:buClr>
              <a:defRPr sz="2000" baseline="0"/>
            </a:lvl4pPr>
            <a:lvl5pPr>
              <a:spcBef>
                <a:spcPts val="200"/>
              </a:spcBef>
              <a:buClr>
                <a:srgbClr val="0784C6"/>
              </a:buClr>
              <a:defRPr sz="20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668048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895600"/>
            <a:ext cx="9144000" cy="0"/>
          </a:xfrm>
          <a:prstGeom prst="line">
            <a:avLst/>
          </a:prstGeom>
          <a:ln w="50800">
            <a:solidFill>
              <a:srgbClr val="C4D9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685800"/>
          </a:xfrm>
        </p:spPr>
        <p:txBody>
          <a:bodyPr/>
          <a:lstStyle>
            <a:lvl1pPr>
              <a:defRPr sz="4000" b="1">
                <a:solidFill>
                  <a:srgbClr val="0784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685876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37500" y="6369050"/>
            <a:ext cx="78105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i="1">
                <a:solidFill>
                  <a:srgbClr val="FFC000"/>
                </a:solidFill>
              </a:rPr>
              <a:t>Page </a:t>
            </a:r>
            <a:fld id="{6571F8EE-8E47-F648-8E0F-5E6DBD38C34A}" type="slidenum">
              <a:rPr lang="en-US" altLang="en-US" sz="1100" i="1">
                <a:solidFill>
                  <a:srgbClr val="FFC000"/>
                </a:solidFill>
              </a:rPr>
              <a:pPr eaLnBrk="1" hangingPunct="1"/>
              <a:t>‹#›</a:t>
            </a:fld>
            <a:endParaRPr lang="en-US" altLang="en-US" sz="1100" i="1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0"/>
            <a:ext cx="8229600" cy="1071481"/>
          </a:xfrm>
        </p:spPr>
        <p:txBody>
          <a:bodyPr/>
          <a:lstStyle>
            <a:lvl1pPr>
              <a:defRPr sz="2800">
                <a:solidFill>
                  <a:srgbClr val="0066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63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6699"/>
                </a:solidFill>
                <a:latin typeface="+mn-lt"/>
              </a:defRPr>
            </a:lvl1pPr>
            <a:lvl2pPr>
              <a:defRPr>
                <a:solidFill>
                  <a:srgbClr val="006699"/>
                </a:solidFill>
                <a:latin typeface="+mn-lt"/>
              </a:defRPr>
            </a:lvl2pPr>
            <a:lvl3pPr>
              <a:defRPr>
                <a:solidFill>
                  <a:srgbClr val="006699"/>
                </a:solidFill>
                <a:latin typeface="+mn-lt"/>
              </a:defRPr>
            </a:lvl3pPr>
            <a:lvl4pPr>
              <a:defRPr>
                <a:solidFill>
                  <a:srgbClr val="006699"/>
                </a:solidFill>
                <a:latin typeface="+mn-lt"/>
              </a:defRPr>
            </a:lvl4pPr>
            <a:lvl5pPr>
              <a:defRPr>
                <a:solidFill>
                  <a:srgbClr val="006699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3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914558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8" r:id="rId1"/>
    <p:sldLayoutId id="2147485809" r:id="rId2"/>
    <p:sldLayoutId id="2147485810" r:id="rId3"/>
    <p:sldLayoutId id="2147485811" r:id="rId4"/>
  </p:sldLayoutIdLst>
  <p:transition>
    <p:cover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Corporate Overview</a:t>
            </a:r>
            <a:br>
              <a:rPr lang="en-US" altLang="en-US">
                <a:latin typeface="Arial" charset="0"/>
                <a:ea typeface="MS PGothic" charset="-128"/>
                <a:cs typeface="Arial" charset="0"/>
              </a:rPr>
            </a:br>
            <a:endParaRPr lang="en-US" altLang="en-US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8194" name="Subtitle 4"/>
          <p:cNvSpPr>
            <a:spLocks noGrp="1"/>
          </p:cNvSpPr>
          <p:nvPr>
            <p:ph type="subTitle" idx="1"/>
          </p:nvPr>
        </p:nvSpPr>
        <p:spPr>
          <a:xfrm>
            <a:off x="1143000" y="3810000"/>
            <a:ext cx="6400800" cy="1752600"/>
          </a:xfrm>
        </p:spPr>
        <p:txBody>
          <a:bodyPr/>
          <a:lstStyle/>
          <a:p>
            <a:r>
              <a:rPr lang="en-US" altLang="en-US">
                <a:solidFill>
                  <a:srgbClr val="0070C0"/>
                </a:solidFill>
                <a:latin typeface="Arial" charset="0"/>
                <a:ea typeface="MS PGothic" charset="-128"/>
                <a:cs typeface="Arial" charset="0"/>
              </a:rPr>
              <a:t>BIO 2017</a:t>
            </a:r>
          </a:p>
          <a:p>
            <a:endParaRPr lang="en-US" altLang="en-US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8195" name="Rectangle 8"/>
          <p:cNvSpPr txBox="1">
            <a:spLocks noChangeArrowheads="1"/>
          </p:cNvSpPr>
          <p:nvPr/>
        </p:nvSpPr>
        <p:spPr bwMode="auto">
          <a:xfrm>
            <a:off x="657225" y="4772025"/>
            <a:ext cx="7848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 </a:t>
            </a:r>
          </a:p>
        </p:txBody>
      </p:sp>
      <p:pic>
        <p:nvPicPr>
          <p:cNvPr id="8196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Sound 5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Sound 7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4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INT41 to Clinic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3886200"/>
          </a:xfrm>
        </p:spPr>
        <p:txBody>
          <a:bodyPr/>
          <a:lstStyle/>
          <a:p>
            <a:pPr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$3M IND enabling package</a:t>
            </a:r>
          </a:p>
          <a:p>
            <a:pPr lvl="1"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Finalize animal model studies capturing IND enabling data (AAV1)</a:t>
            </a:r>
          </a:p>
          <a:p>
            <a:pPr lvl="1"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cGMP Manufacturing rAAV1-INT41 </a:t>
            </a:r>
          </a:p>
          <a:p>
            <a:pPr lvl="1"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Toxicology 12 nonhuman primates at 2 doses</a:t>
            </a:r>
          </a:p>
          <a:p>
            <a:pPr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$12M Pivotal human trial</a:t>
            </a:r>
          </a:p>
          <a:p>
            <a:pPr lvl="1"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Phase I/II POC clinical trial</a:t>
            </a:r>
          </a:p>
          <a:p>
            <a:pPr lvl="1">
              <a:buClrTx/>
            </a:pP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40-60 patient safety trial with multimodal Neuroimaging (caudate atrophy) and UHDRS </a:t>
            </a:r>
          </a:p>
          <a:p>
            <a:endParaRPr lang="en-US" altLang="en-US">
              <a:latin typeface="Arial" charset="0"/>
              <a:ea typeface="MS PGothic" charset="-128"/>
              <a:cs typeface="Arial" charset="0"/>
            </a:endParaRPr>
          </a:p>
        </p:txBody>
      </p:sp>
      <p:pic>
        <p:nvPicPr>
          <p:cNvPr id="19459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205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"/>
          <p:cNvSpPr>
            <a:spLocks noGrp="1"/>
          </p:cNvSpPr>
          <p:nvPr>
            <p:ph type="ctrTitle"/>
          </p:nvPr>
        </p:nvSpPr>
        <p:spPr>
          <a:xfrm>
            <a:off x="304800" y="3124200"/>
            <a:ext cx="8534400" cy="2667000"/>
          </a:xfrm>
        </p:spPr>
        <p:txBody>
          <a:bodyPr/>
          <a:lstStyle/>
          <a:p>
            <a:pPr>
              <a:tabLst>
                <a:tab pos="4119563" algn="l"/>
              </a:tabLst>
            </a:pP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/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>
                <a:latin typeface="Arial" charset="0"/>
                <a:ea typeface="MS PGothic" charset="-128"/>
                <a:cs typeface="Arial" charset="0"/>
              </a:rPr>
              <a:t>CONTACTS</a:t>
            </a: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/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/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>
                <a:solidFill>
                  <a:srgbClr val="0784C6"/>
                </a:solidFill>
                <a:latin typeface="Arial" charset="0"/>
                <a:ea typeface="MS PGothic" charset="-128"/>
                <a:cs typeface="Arial" charset="0"/>
              </a:rPr>
              <a:t>Lee Henderson, CEO	</a:t>
            </a: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/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Vybion, Inc.	</a:t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PO Box 4030	</a:t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Ithaca, NY 14852	</a:t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Mobile: 607-227-2502 	</a:t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lhenderson@vybion.com 	</a:t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www.vybion.com 	</a:t>
            </a:r>
            <a:br>
              <a:rPr lang="en-US" altLang="en-US" sz="1600" b="0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 sz="1600" b="0">
                <a:latin typeface="Arial" charset="0"/>
                <a:ea typeface="MS PGothic" charset="-128"/>
                <a:cs typeface="Arial" charset="0"/>
              </a:rPr>
              <a:t>	</a:t>
            </a:r>
          </a:p>
        </p:txBody>
      </p:sp>
      <p:sp>
        <p:nvSpPr>
          <p:cNvPr id="20482" name="Title 2"/>
          <p:cNvSpPr txBox="1">
            <a:spLocks/>
          </p:cNvSpPr>
          <p:nvPr/>
        </p:nvSpPr>
        <p:spPr bwMode="auto">
          <a:xfrm>
            <a:off x="2705100" y="2120900"/>
            <a:ext cx="373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4167188" algn="ctr"/>
              </a:tabLst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167188" algn="ctr"/>
              </a:tabLst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167188" algn="ctr"/>
              </a:tabLs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167188" algn="ctr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167188" algn="ctr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67188" algn="ctr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67188" algn="ctr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67188" algn="ctr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167188" algn="ctr"/>
              </a:tabLst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Thank You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" y="3657600"/>
            <a:ext cx="7772400" cy="0"/>
          </a:xfrm>
          <a:prstGeom prst="line">
            <a:avLst/>
          </a:prstGeom>
          <a:ln w="38100">
            <a:solidFill>
              <a:srgbClr val="C4D9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43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en-US" altLang="en-US">
                <a:solidFill>
                  <a:srgbClr val="0070C0"/>
                </a:solidFill>
                <a:latin typeface="Arial" charset="0"/>
                <a:ea typeface="MS PGothic" charset="-128"/>
                <a:cs typeface="Arial" charset="0"/>
              </a:rPr>
              <a:t>Huntington’s Disease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19100" y="1219200"/>
            <a:ext cx="8382000" cy="4419600"/>
          </a:xfrm>
        </p:spPr>
        <p:txBody>
          <a:bodyPr/>
          <a:lstStyle/>
          <a:p>
            <a:r>
              <a:rPr lang="en-US" altLang="en-US" sz="2400">
                <a:latin typeface="Arial" charset="0"/>
                <a:ea typeface="MS PGothic" charset="-128"/>
                <a:cs typeface="Arial" charset="0"/>
              </a:rPr>
              <a:t>Progressive motor and cognitive function loss with rate and severity predicted by &gt;35 CAG repeats (encoding glutamine)</a:t>
            </a:r>
          </a:p>
          <a:p>
            <a:r>
              <a:rPr lang="en-US" altLang="en-US" sz="2400">
                <a:latin typeface="Arial" charset="0"/>
                <a:ea typeface="MS PGothic" charset="-128"/>
                <a:cs typeface="Arial" charset="0"/>
              </a:rPr>
              <a:t>N-terminal fragment (nHTT) of huntingtin protein</a:t>
            </a:r>
          </a:p>
          <a:p>
            <a:r>
              <a:rPr lang="en-US" altLang="en-US" sz="2400">
                <a:latin typeface="Arial" charset="0"/>
                <a:ea typeface="MS PGothic" charset="-128"/>
                <a:cs typeface="Arial" charset="0"/>
              </a:rPr>
              <a:t>Gene Dysregulation a presymptomatic condition in human patients  (up to 15 years)</a:t>
            </a:r>
          </a:p>
          <a:p>
            <a:r>
              <a:rPr lang="en-US" altLang="en-US" sz="2400">
                <a:latin typeface="Arial" charset="0"/>
                <a:ea typeface="MS PGothic" charset="-128"/>
                <a:cs typeface="Arial" charset="0"/>
              </a:rPr>
              <a:t>nHtt binds to nucleic acids in polyQ dependent manner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Soluble N-terminal Htt         Perinuclear Aggregate</a:t>
            </a:r>
          </a:p>
          <a:p>
            <a:r>
              <a:rPr lang="en-US" altLang="en-US" sz="2400">
                <a:latin typeface="Arial" charset="0"/>
                <a:ea typeface="MS PGothic" charset="-128"/>
                <a:cs typeface="Arial" charset="0"/>
              </a:rPr>
              <a:t>Perinuclear aggregate destabilizes nuclear membrane &amp; contributes to neuron loss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43400" y="4343400"/>
            <a:ext cx="5334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Sound 5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ound 4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31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Intrabodies </a:t>
            </a:r>
            <a:br>
              <a:rPr lang="en-US" altLang="en-US">
                <a:latin typeface="Arial" charset="0"/>
                <a:ea typeface="MS PGothic" charset="-128"/>
                <a:cs typeface="Arial" charset="0"/>
              </a:rPr>
            </a:b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(</a:t>
            </a:r>
            <a:r>
              <a:rPr lang="en-US" altLang="en-US" sz="2800">
                <a:latin typeface="Arial" charset="0"/>
                <a:ea typeface="MS PGothic" charset="-128"/>
                <a:cs typeface="Arial" charset="0"/>
              </a:rPr>
              <a:t>intracellularly acting antibody fragments)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335280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Initial cytoplasmic soluble framework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Platform for selection of soluble active binders in cytoplasmic environment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Initial collaboration on Huntington’s Disease with Caltech (Late Paul Patterson)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Selected family of binders to proline rich sequence with rAAV-INT41as the lead</a:t>
            </a:r>
          </a:p>
        </p:txBody>
      </p:sp>
      <p:pic>
        <p:nvPicPr>
          <p:cNvPr id="12291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452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47675" y="228600"/>
            <a:ext cx="8229600" cy="1071563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latin typeface="Arial" charset="0"/>
                <a:ea typeface="MS PGothic" charset="-128"/>
                <a:cs typeface="Arial" charset="0"/>
              </a:rPr>
              <a:t>INT41 Female R6/2 Animals Exhibit Normal Cognitive Function (9-10 weeks)**</a:t>
            </a:r>
          </a:p>
        </p:txBody>
      </p:sp>
      <p:sp>
        <p:nvSpPr>
          <p:cNvPr id="13314" name="TextBox 6"/>
          <p:cNvSpPr txBox="1">
            <a:spLocks noChangeArrowheads="1"/>
          </p:cNvSpPr>
          <p:nvPr/>
        </p:nvSpPr>
        <p:spPr bwMode="auto">
          <a:xfrm>
            <a:off x="447675" y="6078538"/>
            <a:ext cx="7297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* INT41 treated females are not statistically different from normal controls using Statview 2 way Anova &amp; Kaplan-Meier analysis (all animal work done by Psychogenics)</a:t>
            </a:r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7329488" y="30432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*</a:t>
            </a:r>
          </a:p>
        </p:txBody>
      </p:sp>
      <p:sp>
        <p:nvSpPr>
          <p:cNvPr id="13316" name="AutoShape 7"/>
          <p:cNvSpPr>
            <a:spLocks noChangeAspect="1" noChangeArrowheads="1" noTextEdit="1"/>
          </p:cNvSpPr>
          <p:nvPr/>
        </p:nvSpPr>
        <p:spPr bwMode="auto">
          <a:xfrm>
            <a:off x="269875" y="1809750"/>
            <a:ext cx="85502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4525963" y="1814513"/>
            <a:ext cx="4298950" cy="3408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5029200" y="2362200"/>
            <a:ext cx="3359150" cy="2497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9" name="Rectangle 11"/>
          <p:cNvSpPr>
            <a:spLocks noChangeArrowheads="1"/>
          </p:cNvSpPr>
          <p:nvPr/>
        </p:nvSpPr>
        <p:spPr bwMode="auto">
          <a:xfrm>
            <a:off x="5484813" y="3908425"/>
            <a:ext cx="615950" cy="941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0" name="Freeform 12"/>
          <p:cNvSpPr>
            <a:spLocks noEditPoints="1"/>
          </p:cNvSpPr>
          <p:nvPr/>
        </p:nvSpPr>
        <p:spPr bwMode="auto">
          <a:xfrm>
            <a:off x="5475288" y="3898900"/>
            <a:ext cx="635000" cy="960438"/>
          </a:xfrm>
          <a:custGeom>
            <a:avLst/>
            <a:gdLst>
              <a:gd name="T0" fmla="*/ 0 w 1072"/>
              <a:gd name="T1" fmla="*/ 0 h 1568"/>
              <a:gd name="T2" fmla="*/ 0 w 1072"/>
              <a:gd name="T3" fmla="*/ 0 h 1568"/>
              <a:gd name="T4" fmla="*/ 0 w 1072"/>
              <a:gd name="T5" fmla="*/ 0 h 1568"/>
              <a:gd name="T6" fmla="*/ 0 w 1072"/>
              <a:gd name="T7" fmla="*/ 0 h 1568"/>
              <a:gd name="T8" fmla="*/ 0 w 1072"/>
              <a:gd name="T9" fmla="*/ 0 h 1568"/>
              <a:gd name="T10" fmla="*/ 0 w 1072"/>
              <a:gd name="T11" fmla="*/ 0 h 1568"/>
              <a:gd name="T12" fmla="*/ 0 w 1072"/>
              <a:gd name="T13" fmla="*/ 0 h 1568"/>
              <a:gd name="T14" fmla="*/ 0 w 1072"/>
              <a:gd name="T15" fmla="*/ 0 h 1568"/>
              <a:gd name="T16" fmla="*/ 0 w 1072"/>
              <a:gd name="T17" fmla="*/ 0 h 1568"/>
              <a:gd name="T18" fmla="*/ 0 w 1072"/>
              <a:gd name="T19" fmla="*/ 0 h 1568"/>
              <a:gd name="T20" fmla="*/ 0 w 1072"/>
              <a:gd name="T21" fmla="*/ 0 h 1568"/>
              <a:gd name="T22" fmla="*/ 0 w 1072"/>
              <a:gd name="T23" fmla="*/ 0 h 1568"/>
              <a:gd name="T24" fmla="*/ 0 w 1072"/>
              <a:gd name="T25" fmla="*/ 0 h 1568"/>
              <a:gd name="T26" fmla="*/ 0 w 1072"/>
              <a:gd name="T27" fmla="*/ 0 h 1568"/>
              <a:gd name="T28" fmla="*/ 0 w 1072"/>
              <a:gd name="T29" fmla="*/ 0 h 1568"/>
              <a:gd name="T30" fmla="*/ 0 w 1072"/>
              <a:gd name="T31" fmla="*/ 0 h 1568"/>
              <a:gd name="T32" fmla="*/ 0 w 1072"/>
              <a:gd name="T33" fmla="*/ 0 h 1568"/>
              <a:gd name="T34" fmla="*/ 0 w 1072"/>
              <a:gd name="T35" fmla="*/ 0 h 15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72"/>
              <a:gd name="T55" fmla="*/ 0 h 1568"/>
              <a:gd name="T56" fmla="*/ 1072 w 1072"/>
              <a:gd name="T57" fmla="*/ 1568 h 15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72" h="1568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056" y="0"/>
                </a:lnTo>
                <a:cubicBezTo>
                  <a:pt x="1065" y="0"/>
                  <a:pt x="1072" y="8"/>
                  <a:pt x="1072" y="16"/>
                </a:cubicBezTo>
                <a:lnTo>
                  <a:pt x="1072" y="1552"/>
                </a:lnTo>
                <a:cubicBezTo>
                  <a:pt x="1072" y="1561"/>
                  <a:pt x="1065" y="1568"/>
                  <a:pt x="1056" y="1568"/>
                </a:cubicBezTo>
                <a:lnTo>
                  <a:pt x="16" y="1568"/>
                </a:lnTo>
                <a:cubicBezTo>
                  <a:pt x="8" y="1568"/>
                  <a:pt x="0" y="1561"/>
                  <a:pt x="0" y="1552"/>
                </a:cubicBezTo>
                <a:lnTo>
                  <a:pt x="0" y="16"/>
                </a:lnTo>
                <a:close/>
                <a:moveTo>
                  <a:pt x="32" y="1552"/>
                </a:moveTo>
                <a:lnTo>
                  <a:pt x="16" y="1536"/>
                </a:lnTo>
                <a:lnTo>
                  <a:pt x="1056" y="1536"/>
                </a:lnTo>
                <a:lnTo>
                  <a:pt x="1040" y="1552"/>
                </a:lnTo>
                <a:lnTo>
                  <a:pt x="1040" y="16"/>
                </a:lnTo>
                <a:lnTo>
                  <a:pt x="1056" y="32"/>
                </a:lnTo>
                <a:lnTo>
                  <a:pt x="16" y="32"/>
                </a:lnTo>
                <a:lnTo>
                  <a:pt x="32" y="16"/>
                </a:lnTo>
                <a:lnTo>
                  <a:pt x="32" y="1552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Rectangle 13"/>
          <p:cNvSpPr>
            <a:spLocks noChangeArrowheads="1"/>
          </p:cNvSpPr>
          <p:nvPr/>
        </p:nvSpPr>
        <p:spPr bwMode="auto">
          <a:xfrm>
            <a:off x="6100763" y="2979738"/>
            <a:ext cx="608012" cy="18700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2" name="Freeform 14"/>
          <p:cNvSpPr>
            <a:spLocks noEditPoints="1"/>
          </p:cNvSpPr>
          <p:nvPr/>
        </p:nvSpPr>
        <p:spPr bwMode="auto">
          <a:xfrm>
            <a:off x="6091238" y="2968625"/>
            <a:ext cx="627062" cy="1890713"/>
          </a:xfrm>
          <a:custGeom>
            <a:avLst/>
            <a:gdLst>
              <a:gd name="T0" fmla="*/ 0 w 1056"/>
              <a:gd name="T1" fmla="*/ 0 h 3088"/>
              <a:gd name="T2" fmla="*/ 0 w 1056"/>
              <a:gd name="T3" fmla="*/ 0 h 3088"/>
              <a:gd name="T4" fmla="*/ 0 w 1056"/>
              <a:gd name="T5" fmla="*/ 0 h 3088"/>
              <a:gd name="T6" fmla="*/ 0 w 1056"/>
              <a:gd name="T7" fmla="*/ 0 h 3088"/>
              <a:gd name="T8" fmla="*/ 0 w 1056"/>
              <a:gd name="T9" fmla="*/ 0 h 3088"/>
              <a:gd name="T10" fmla="*/ 0 w 1056"/>
              <a:gd name="T11" fmla="*/ 0 h 3088"/>
              <a:gd name="T12" fmla="*/ 0 w 1056"/>
              <a:gd name="T13" fmla="*/ 0 h 3088"/>
              <a:gd name="T14" fmla="*/ 0 w 1056"/>
              <a:gd name="T15" fmla="*/ 0 h 3088"/>
              <a:gd name="T16" fmla="*/ 0 w 1056"/>
              <a:gd name="T17" fmla="*/ 0 h 3088"/>
              <a:gd name="T18" fmla="*/ 0 w 1056"/>
              <a:gd name="T19" fmla="*/ 0 h 3088"/>
              <a:gd name="T20" fmla="*/ 0 w 1056"/>
              <a:gd name="T21" fmla="*/ 0 h 3088"/>
              <a:gd name="T22" fmla="*/ 0 w 1056"/>
              <a:gd name="T23" fmla="*/ 0 h 3088"/>
              <a:gd name="T24" fmla="*/ 0 w 1056"/>
              <a:gd name="T25" fmla="*/ 0 h 3088"/>
              <a:gd name="T26" fmla="*/ 0 w 1056"/>
              <a:gd name="T27" fmla="*/ 0 h 3088"/>
              <a:gd name="T28" fmla="*/ 0 w 1056"/>
              <a:gd name="T29" fmla="*/ 0 h 3088"/>
              <a:gd name="T30" fmla="*/ 0 w 1056"/>
              <a:gd name="T31" fmla="*/ 0 h 3088"/>
              <a:gd name="T32" fmla="*/ 0 w 1056"/>
              <a:gd name="T33" fmla="*/ 0 h 3088"/>
              <a:gd name="T34" fmla="*/ 0 w 1056"/>
              <a:gd name="T35" fmla="*/ 0 h 30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56"/>
              <a:gd name="T55" fmla="*/ 0 h 3088"/>
              <a:gd name="T56" fmla="*/ 1056 w 1056"/>
              <a:gd name="T57" fmla="*/ 3088 h 30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56" h="3088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040" y="0"/>
                </a:lnTo>
                <a:cubicBezTo>
                  <a:pt x="1049" y="0"/>
                  <a:pt x="1056" y="8"/>
                  <a:pt x="1056" y="16"/>
                </a:cubicBezTo>
                <a:lnTo>
                  <a:pt x="1056" y="3072"/>
                </a:lnTo>
                <a:cubicBezTo>
                  <a:pt x="1056" y="3081"/>
                  <a:pt x="1049" y="3088"/>
                  <a:pt x="1040" y="3088"/>
                </a:cubicBezTo>
                <a:lnTo>
                  <a:pt x="16" y="3088"/>
                </a:lnTo>
                <a:cubicBezTo>
                  <a:pt x="8" y="3088"/>
                  <a:pt x="0" y="3081"/>
                  <a:pt x="0" y="3072"/>
                </a:cubicBezTo>
                <a:lnTo>
                  <a:pt x="0" y="16"/>
                </a:lnTo>
                <a:close/>
                <a:moveTo>
                  <a:pt x="32" y="3072"/>
                </a:moveTo>
                <a:lnTo>
                  <a:pt x="16" y="3056"/>
                </a:lnTo>
                <a:lnTo>
                  <a:pt x="1040" y="3056"/>
                </a:lnTo>
                <a:lnTo>
                  <a:pt x="1024" y="3072"/>
                </a:lnTo>
                <a:lnTo>
                  <a:pt x="1024" y="16"/>
                </a:lnTo>
                <a:lnTo>
                  <a:pt x="1040" y="32"/>
                </a:lnTo>
                <a:lnTo>
                  <a:pt x="16" y="32"/>
                </a:lnTo>
                <a:lnTo>
                  <a:pt x="32" y="16"/>
                </a:lnTo>
                <a:lnTo>
                  <a:pt x="32" y="3072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6718300" y="3870325"/>
            <a:ext cx="608013" cy="9985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4" name="Freeform 18"/>
          <p:cNvSpPr>
            <a:spLocks noEditPoints="1"/>
          </p:cNvSpPr>
          <p:nvPr/>
        </p:nvSpPr>
        <p:spPr bwMode="auto">
          <a:xfrm>
            <a:off x="6700838" y="3870325"/>
            <a:ext cx="625475" cy="989013"/>
          </a:xfrm>
          <a:custGeom>
            <a:avLst/>
            <a:gdLst>
              <a:gd name="T0" fmla="*/ 0 w 1056"/>
              <a:gd name="T1" fmla="*/ 0 h 1664"/>
              <a:gd name="T2" fmla="*/ 0 w 1056"/>
              <a:gd name="T3" fmla="*/ 0 h 1664"/>
              <a:gd name="T4" fmla="*/ 0 w 1056"/>
              <a:gd name="T5" fmla="*/ 0 h 1664"/>
              <a:gd name="T6" fmla="*/ 0 w 1056"/>
              <a:gd name="T7" fmla="*/ 0 h 1664"/>
              <a:gd name="T8" fmla="*/ 0 w 1056"/>
              <a:gd name="T9" fmla="*/ 0 h 1664"/>
              <a:gd name="T10" fmla="*/ 0 w 1056"/>
              <a:gd name="T11" fmla="*/ 0 h 1664"/>
              <a:gd name="T12" fmla="*/ 0 w 1056"/>
              <a:gd name="T13" fmla="*/ 0 h 1664"/>
              <a:gd name="T14" fmla="*/ 0 w 1056"/>
              <a:gd name="T15" fmla="*/ 0 h 1664"/>
              <a:gd name="T16" fmla="*/ 0 w 1056"/>
              <a:gd name="T17" fmla="*/ 0 h 1664"/>
              <a:gd name="T18" fmla="*/ 0 w 1056"/>
              <a:gd name="T19" fmla="*/ 0 h 1664"/>
              <a:gd name="T20" fmla="*/ 0 w 1056"/>
              <a:gd name="T21" fmla="*/ 0 h 1664"/>
              <a:gd name="T22" fmla="*/ 0 w 1056"/>
              <a:gd name="T23" fmla="*/ 0 h 1664"/>
              <a:gd name="T24" fmla="*/ 0 w 1056"/>
              <a:gd name="T25" fmla="*/ 0 h 1664"/>
              <a:gd name="T26" fmla="*/ 0 w 1056"/>
              <a:gd name="T27" fmla="*/ 0 h 1664"/>
              <a:gd name="T28" fmla="*/ 0 w 1056"/>
              <a:gd name="T29" fmla="*/ 0 h 1664"/>
              <a:gd name="T30" fmla="*/ 0 w 1056"/>
              <a:gd name="T31" fmla="*/ 0 h 1664"/>
              <a:gd name="T32" fmla="*/ 0 w 1056"/>
              <a:gd name="T33" fmla="*/ 0 h 1664"/>
              <a:gd name="T34" fmla="*/ 0 w 1056"/>
              <a:gd name="T35" fmla="*/ 0 h 166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56"/>
              <a:gd name="T55" fmla="*/ 0 h 1664"/>
              <a:gd name="T56" fmla="*/ 1056 w 1056"/>
              <a:gd name="T57" fmla="*/ 1664 h 166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56" h="1664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040" y="0"/>
                </a:lnTo>
                <a:cubicBezTo>
                  <a:pt x="1049" y="0"/>
                  <a:pt x="1056" y="8"/>
                  <a:pt x="1056" y="16"/>
                </a:cubicBezTo>
                <a:lnTo>
                  <a:pt x="1056" y="1648"/>
                </a:lnTo>
                <a:cubicBezTo>
                  <a:pt x="1056" y="1657"/>
                  <a:pt x="1049" y="1664"/>
                  <a:pt x="1040" y="1664"/>
                </a:cubicBezTo>
                <a:lnTo>
                  <a:pt x="16" y="1664"/>
                </a:lnTo>
                <a:cubicBezTo>
                  <a:pt x="8" y="1664"/>
                  <a:pt x="0" y="1657"/>
                  <a:pt x="0" y="1648"/>
                </a:cubicBezTo>
                <a:lnTo>
                  <a:pt x="0" y="16"/>
                </a:lnTo>
                <a:close/>
                <a:moveTo>
                  <a:pt x="32" y="1648"/>
                </a:moveTo>
                <a:lnTo>
                  <a:pt x="16" y="1632"/>
                </a:lnTo>
                <a:lnTo>
                  <a:pt x="1040" y="1632"/>
                </a:lnTo>
                <a:lnTo>
                  <a:pt x="1024" y="1648"/>
                </a:lnTo>
                <a:lnTo>
                  <a:pt x="1024" y="16"/>
                </a:lnTo>
                <a:lnTo>
                  <a:pt x="1040" y="32"/>
                </a:lnTo>
                <a:lnTo>
                  <a:pt x="16" y="32"/>
                </a:lnTo>
                <a:lnTo>
                  <a:pt x="32" y="16"/>
                </a:lnTo>
                <a:lnTo>
                  <a:pt x="32" y="1648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Freeform 19"/>
          <p:cNvSpPr>
            <a:spLocks noEditPoints="1"/>
          </p:cNvSpPr>
          <p:nvPr/>
        </p:nvSpPr>
        <p:spPr bwMode="auto">
          <a:xfrm>
            <a:off x="5764213" y="3797300"/>
            <a:ext cx="57150" cy="244475"/>
          </a:xfrm>
          <a:custGeom>
            <a:avLst/>
            <a:gdLst>
              <a:gd name="T0" fmla="*/ 2147483646 w 36"/>
              <a:gd name="T1" fmla="*/ 2147483646 h 149"/>
              <a:gd name="T2" fmla="*/ 2147483646 w 36"/>
              <a:gd name="T3" fmla="*/ 2147483646 h 149"/>
              <a:gd name="T4" fmla="*/ 2147483646 w 36"/>
              <a:gd name="T5" fmla="*/ 0 h 149"/>
              <a:gd name="T6" fmla="*/ 2147483646 w 36"/>
              <a:gd name="T7" fmla="*/ 2147483646 h 149"/>
              <a:gd name="T8" fmla="*/ 0 w 36"/>
              <a:gd name="T9" fmla="*/ 2147483646 h 149"/>
              <a:gd name="T10" fmla="*/ 2147483646 w 36"/>
              <a:gd name="T11" fmla="*/ 2147483646 h 149"/>
              <a:gd name="T12" fmla="*/ 0 w 36"/>
              <a:gd name="T13" fmla="*/ 2147483646 h 149"/>
              <a:gd name="T14" fmla="*/ 0 w 36"/>
              <a:gd name="T15" fmla="*/ 0 h 149"/>
              <a:gd name="T16" fmla="*/ 2147483646 w 36"/>
              <a:gd name="T17" fmla="*/ 0 h 149"/>
              <a:gd name="T18" fmla="*/ 0 w 36"/>
              <a:gd name="T19" fmla="*/ 0 h 1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149"/>
              <a:gd name="T32" fmla="*/ 36 w 36"/>
              <a:gd name="T33" fmla="*/ 149 h 1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149">
                <a:moveTo>
                  <a:pt x="18" y="149"/>
                </a:moveTo>
                <a:lnTo>
                  <a:pt x="18" y="74"/>
                </a:lnTo>
                <a:lnTo>
                  <a:pt x="18" y="0"/>
                </a:lnTo>
                <a:lnTo>
                  <a:pt x="18" y="149"/>
                </a:lnTo>
                <a:close/>
                <a:moveTo>
                  <a:pt x="0" y="149"/>
                </a:moveTo>
                <a:lnTo>
                  <a:pt x="36" y="149"/>
                </a:lnTo>
                <a:lnTo>
                  <a:pt x="0" y="149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20"/>
          <p:cNvSpPr>
            <a:spLocks noEditPoints="1"/>
          </p:cNvSpPr>
          <p:nvPr/>
        </p:nvSpPr>
        <p:spPr bwMode="auto">
          <a:xfrm>
            <a:off x="5764213" y="3790950"/>
            <a:ext cx="57150" cy="255588"/>
          </a:xfrm>
          <a:custGeom>
            <a:avLst/>
            <a:gdLst>
              <a:gd name="T0" fmla="*/ 2147483646 w 36"/>
              <a:gd name="T1" fmla="*/ 2147483646 h 155"/>
              <a:gd name="T2" fmla="*/ 2147483646 w 36"/>
              <a:gd name="T3" fmla="*/ 2147483646 h 155"/>
              <a:gd name="T4" fmla="*/ 2147483646 w 36"/>
              <a:gd name="T5" fmla="*/ 2147483646 h 155"/>
              <a:gd name="T6" fmla="*/ 2147483646 w 36"/>
              <a:gd name="T7" fmla="*/ 2147483646 h 155"/>
              <a:gd name="T8" fmla="*/ 2147483646 w 36"/>
              <a:gd name="T9" fmla="*/ 2147483646 h 155"/>
              <a:gd name="T10" fmla="*/ 2147483646 w 36"/>
              <a:gd name="T11" fmla="*/ 2147483646 h 155"/>
              <a:gd name="T12" fmla="*/ 2147483646 w 36"/>
              <a:gd name="T13" fmla="*/ 2147483646 h 155"/>
              <a:gd name="T14" fmla="*/ 0 w 36"/>
              <a:gd name="T15" fmla="*/ 2147483646 h 155"/>
              <a:gd name="T16" fmla="*/ 2147483646 w 36"/>
              <a:gd name="T17" fmla="*/ 2147483646 h 155"/>
              <a:gd name="T18" fmla="*/ 2147483646 w 36"/>
              <a:gd name="T19" fmla="*/ 2147483646 h 155"/>
              <a:gd name="T20" fmla="*/ 0 w 36"/>
              <a:gd name="T21" fmla="*/ 2147483646 h 155"/>
              <a:gd name="T22" fmla="*/ 0 w 36"/>
              <a:gd name="T23" fmla="*/ 2147483646 h 155"/>
              <a:gd name="T24" fmla="*/ 0 w 36"/>
              <a:gd name="T25" fmla="*/ 0 h 155"/>
              <a:gd name="T26" fmla="*/ 2147483646 w 36"/>
              <a:gd name="T27" fmla="*/ 0 h 155"/>
              <a:gd name="T28" fmla="*/ 2147483646 w 36"/>
              <a:gd name="T29" fmla="*/ 2147483646 h 155"/>
              <a:gd name="T30" fmla="*/ 0 w 36"/>
              <a:gd name="T31" fmla="*/ 2147483646 h 155"/>
              <a:gd name="T32" fmla="*/ 0 w 36"/>
              <a:gd name="T33" fmla="*/ 0 h 15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155"/>
              <a:gd name="T53" fmla="*/ 36 w 36"/>
              <a:gd name="T54" fmla="*/ 155 h 15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155">
                <a:moveTo>
                  <a:pt x="15" y="152"/>
                </a:moveTo>
                <a:lnTo>
                  <a:pt x="15" y="77"/>
                </a:lnTo>
                <a:lnTo>
                  <a:pt x="15" y="3"/>
                </a:lnTo>
                <a:lnTo>
                  <a:pt x="21" y="3"/>
                </a:lnTo>
                <a:lnTo>
                  <a:pt x="21" y="77"/>
                </a:lnTo>
                <a:lnTo>
                  <a:pt x="21" y="152"/>
                </a:lnTo>
                <a:lnTo>
                  <a:pt x="15" y="152"/>
                </a:lnTo>
                <a:close/>
                <a:moveTo>
                  <a:pt x="0" y="149"/>
                </a:moveTo>
                <a:lnTo>
                  <a:pt x="36" y="149"/>
                </a:lnTo>
                <a:lnTo>
                  <a:pt x="36" y="155"/>
                </a:lnTo>
                <a:lnTo>
                  <a:pt x="0" y="155"/>
                </a:lnTo>
                <a:lnTo>
                  <a:pt x="0" y="149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Freeform 21"/>
          <p:cNvSpPr>
            <a:spLocks noEditPoints="1"/>
          </p:cNvSpPr>
          <p:nvPr/>
        </p:nvSpPr>
        <p:spPr bwMode="auto">
          <a:xfrm>
            <a:off x="6381750" y="2747963"/>
            <a:ext cx="57150" cy="479425"/>
          </a:xfrm>
          <a:custGeom>
            <a:avLst/>
            <a:gdLst>
              <a:gd name="T0" fmla="*/ 2147483646 w 36"/>
              <a:gd name="T1" fmla="*/ 2147483646 h 291"/>
              <a:gd name="T2" fmla="*/ 2147483646 w 36"/>
              <a:gd name="T3" fmla="*/ 2147483646 h 291"/>
              <a:gd name="T4" fmla="*/ 2147483646 w 36"/>
              <a:gd name="T5" fmla="*/ 0 h 291"/>
              <a:gd name="T6" fmla="*/ 2147483646 w 36"/>
              <a:gd name="T7" fmla="*/ 2147483646 h 291"/>
              <a:gd name="T8" fmla="*/ 0 w 36"/>
              <a:gd name="T9" fmla="*/ 2147483646 h 291"/>
              <a:gd name="T10" fmla="*/ 2147483646 w 36"/>
              <a:gd name="T11" fmla="*/ 2147483646 h 291"/>
              <a:gd name="T12" fmla="*/ 0 w 36"/>
              <a:gd name="T13" fmla="*/ 2147483646 h 291"/>
              <a:gd name="T14" fmla="*/ 0 w 36"/>
              <a:gd name="T15" fmla="*/ 0 h 291"/>
              <a:gd name="T16" fmla="*/ 2147483646 w 36"/>
              <a:gd name="T17" fmla="*/ 0 h 291"/>
              <a:gd name="T18" fmla="*/ 0 w 36"/>
              <a:gd name="T19" fmla="*/ 0 h 2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291"/>
              <a:gd name="T32" fmla="*/ 36 w 36"/>
              <a:gd name="T33" fmla="*/ 291 h 2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291">
                <a:moveTo>
                  <a:pt x="18" y="291"/>
                </a:moveTo>
                <a:lnTo>
                  <a:pt x="18" y="146"/>
                </a:lnTo>
                <a:lnTo>
                  <a:pt x="18" y="0"/>
                </a:lnTo>
                <a:lnTo>
                  <a:pt x="18" y="291"/>
                </a:lnTo>
                <a:close/>
                <a:moveTo>
                  <a:pt x="0" y="291"/>
                </a:moveTo>
                <a:lnTo>
                  <a:pt x="36" y="291"/>
                </a:lnTo>
                <a:lnTo>
                  <a:pt x="0" y="291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22"/>
          <p:cNvSpPr>
            <a:spLocks noEditPoints="1"/>
          </p:cNvSpPr>
          <p:nvPr/>
        </p:nvSpPr>
        <p:spPr bwMode="auto">
          <a:xfrm>
            <a:off x="6381750" y="2743200"/>
            <a:ext cx="57150" cy="490538"/>
          </a:xfrm>
          <a:custGeom>
            <a:avLst/>
            <a:gdLst>
              <a:gd name="T0" fmla="*/ 2147483646 w 36"/>
              <a:gd name="T1" fmla="*/ 2147483646 h 297"/>
              <a:gd name="T2" fmla="*/ 2147483646 w 36"/>
              <a:gd name="T3" fmla="*/ 2147483646 h 297"/>
              <a:gd name="T4" fmla="*/ 2147483646 w 36"/>
              <a:gd name="T5" fmla="*/ 2147483646 h 297"/>
              <a:gd name="T6" fmla="*/ 2147483646 w 36"/>
              <a:gd name="T7" fmla="*/ 2147483646 h 297"/>
              <a:gd name="T8" fmla="*/ 2147483646 w 36"/>
              <a:gd name="T9" fmla="*/ 2147483646 h 297"/>
              <a:gd name="T10" fmla="*/ 2147483646 w 36"/>
              <a:gd name="T11" fmla="*/ 2147483646 h 297"/>
              <a:gd name="T12" fmla="*/ 2147483646 w 36"/>
              <a:gd name="T13" fmla="*/ 2147483646 h 297"/>
              <a:gd name="T14" fmla="*/ 0 w 36"/>
              <a:gd name="T15" fmla="*/ 2147483646 h 297"/>
              <a:gd name="T16" fmla="*/ 2147483646 w 36"/>
              <a:gd name="T17" fmla="*/ 2147483646 h 297"/>
              <a:gd name="T18" fmla="*/ 2147483646 w 36"/>
              <a:gd name="T19" fmla="*/ 2147483646 h 297"/>
              <a:gd name="T20" fmla="*/ 0 w 36"/>
              <a:gd name="T21" fmla="*/ 2147483646 h 297"/>
              <a:gd name="T22" fmla="*/ 0 w 36"/>
              <a:gd name="T23" fmla="*/ 2147483646 h 297"/>
              <a:gd name="T24" fmla="*/ 0 w 36"/>
              <a:gd name="T25" fmla="*/ 0 h 297"/>
              <a:gd name="T26" fmla="*/ 2147483646 w 36"/>
              <a:gd name="T27" fmla="*/ 0 h 297"/>
              <a:gd name="T28" fmla="*/ 2147483646 w 36"/>
              <a:gd name="T29" fmla="*/ 2147483646 h 297"/>
              <a:gd name="T30" fmla="*/ 0 w 36"/>
              <a:gd name="T31" fmla="*/ 2147483646 h 297"/>
              <a:gd name="T32" fmla="*/ 0 w 36"/>
              <a:gd name="T33" fmla="*/ 0 h 2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297"/>
              <a:gd name="T53" fmla="*/ 36 w 36"/>
              <a:gd name="T54" fmla="*/ 297 h 29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297">
                <a:moveTo>
                  <a:pt x="15" y="294"/>
                </a:moveTo>
                <a:lnTo>
                  <a:pt x="15" y="149"/>
                </a:lnTo>
                <a:lnTo>
                  <a:pt x="15" y="3"/>
                </a:lnTo>
                <a:lnTo>
                  <a:pt x="21" y="3"/>
                </a:lnTo>
                <a:lnTo>
                  <a:pt x="21" y="149"/>
                </a:lnTo>
                <a:lnTo>
                  <a:pt x="21" y="294"/>
                </a:lnTo>
                <a:lnTo>
                  <a:pt x="15" y="294"/>
                </a:lnTo>
                <a:close/>
                <a:moveTo>
                  <a:pt x="0" y="292"/>
                </a:moveTo>
                <a:lnTo>
                  <a:pt x="36" y="292"/>
                </a:lnTo>
                <a:lnTo>
                  <a:pt x="36" y="297"/>
                </a:lnTo>
                <a:lnTo>
                  <a:pt x="0" y="297"/>
                </a:lnTo>
                <a:lnTo>
                  <a:pt x="0" y="292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Freeform 23"/>
          <p:cNvSpPr>
            <a:spLocks noEditPoints="1"/>
          </p:cNvSpPr>
          <p:nvPr/>
        </p:nvSpPr>
        <p:spPr bwMode="auto">
          <a:xfrm>
            <a:off x="6988175" y="3630613"/>
            <a:ext cx="57150" cy="449262"/>
          </a:xfrm>
          <a:custGeom>
            <a:avLst/>
            <a:gdLst>
              <a:gd name="T0" fmla="*/ 2147483646 w 36"/>
              <a:gd name="T1" fmla="*/ 2147483646 h 273"/>
              <a:gd name="T2" fmla="*/ 2147483646 w 36"/>
              <a:gd name="T3" fmla="*/ 2147483646 h 273"/>
              <a:gd name="T4" fmla="*/ 2147483646 w 36"/>
              <a:gd name="T5" fmla="*/ 0 h 273"/>
              <a:gd name="T6" fmla="*/ 2147483646 w 36"/>
              <a:gd name="T7" fmla="*/ 2147483646 h 273"/>
              <a:gd name="T8" fmla="*/ 0 w 36"/>
              <a:gd name="T9" fmla="*/ 2147483646 h 273"/>
              <a:gd name="T10" fmla="*/ 2147483646 w 36"/>
              <a:gd name="T11" fmla="*/ 2147483646 h 273"/>
              <a:gd name="T12" fmla="*/ 0 w 36"/>
              <a:gd name="T13" fmla="*/ 2147483646 h 273"/>
              <a:gd name="T14" fmla="*/ 0 w 36"/>
              <a:gd name="T15" fmla="*/ 0 h 273"/>
              <a:gd name="T16" fmla="*/ 2147483646 w 36"/>
              <a:gd name="T17" fmla="*/ 0 h 273"/>
              <a:gd name="T18" fmla="*/ 0 w 36"/>
              <a:gd name="T19" fmla="*/ 0 h 2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273"/>
              <a:gd name="T32" fmla="*/ 36 w 36"/>
              <a:gd name="T33" fmla="*/ 273 h 2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273">
                <a:moveTo>
                  <a:pt x="18" y="273"/>
                </a:moveTo>
                <a:lnTo>
                  <a:pt x="18" y="137"/>
                </a:lnTo>
                <a:lnTo>
                  <a:pt x="18" y="0"/>
                </a:lnTo>
                <a:lnTo>
                  <a:pt x="18" y="273"/>
                </a:lnTo>
                <a:close/>
                <a:moveTo>
                  <a:pt x="0" y="273"/>
                </a:moveTo>
                <a:lnTo>
                  <a:pt x="36" y="273"/>
                </a:lnTo>
                <a:lnTo>
                  <a:pt x="0" y="273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5"/>
          <p:cNvSpPr>
            <a:spLocks noEditPoints="1"/>
          </p:cNvSpPr>
          <p:nvPr/>
        </p:nvSpPr>
        <p:spPr bwMode="auto">
          <a:xfrm>
            <a:off x="7596188" y="3609975"/>
            <a:ext cx="57150" cy="490538"/>
          </a:xfrm>
          <a:custGeom>
            <a:avLst/>
            <a:gdLst>
              <a:gd name="T0" fmla="*/ 2147483646 w 36"/>
              <a:gd name="T1" fmla="*/ 2147483646 h 297"/>
              <a:gd name="T2" fmla="*/ 2147483646 w 36"/>
              <a:gd name="T3" fmla="*/ 2147483646 h 297"/>
              <a:gd name="T4" fmla="*/ 2147483646 w 36"/>
              <a:gd name="T5" fmla="*/ 0 h 297"/>
              <a:gd name="T6" fmla="*/ 2147483646 w 36"/>
              <a:gd name="T7" fmla="*/ 2147483646 h 297"/>
              <a:gd name="T8" fmla="*/ 0 w 36"/>
              <a:gd name="T9" fmla="*/ 2147483646 h 297"/>
              <a:gd name="T10" fmla="*/ 2147483646 w 36"/>
              <a:gd name="T11" fmla="*/ 2147483646 h 297"/>
              <a:gd name="T12" fmla="*/ 0 w 36"/>
              <a:gd name="T13" fmla="*/ 2147483646 h 297"/>
              <a:gd name="T14" fmla="*/ 0 w 36"/>
              <a:gd name="T15" fmla="*/ 0 h 297"/>
              <a:gd name="T16" fmla="*/ 2147483646 w 36"/>
              <a:gd name="T17" fmla="*/ 0 h 297"/>
              <a:gd name="T18" fmla="*/ 0 w 36"/>
              <a:gd name="T19" fmla="*/ 0 h 2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297"/>
              <a:gd name="T32" fmla="*/ 36 w 36"/>
              <a:gd name="T33" fmla="*/ 297 h 2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297">
                <a:moveTo>
                  <a:pt x="18" y="297"/>
                </a:moveTo>
                <a:lnTo>
                  <a:pt x="18" y="149"/>
                </a:lnTo>
                <a:lnTo>
                  <a:pt x="18" y="0"/>
                </a:lnTo>
                <a:lnTo>
                  <a:pt x="18" y="297"/>
                </a:lnTo>
                <a:close/>
                <a:moveTo>
                  <a:pt x="0" y="297"/>
                </a:moveTo>
                <a:lnTo>
                  <a:pt x="36" y="297"/>
                </a:lnTo>
                <a:lnTo>
                  <a:pt x="0" y="297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6"/>
          <p:cNvSpPr>
            <a:spLocks noEditPoints="1"/>
          </p:cNvSpPr>
          <p:nvPr/>
        </p:nvSpPr>
        <p:spPr bwMode="auto">
          <a:xfrm>
            <a:off x="6959600" y="3648075"/>
            <a:ext cx="57150" cy="500063"/>
          </a:xfrm>
          <a:custGeom>
            <a:avLst/>
            <a:gdLst>
              <a:gd name="T0" fmla="*/ 2147483646 w 36"/>
              <a:gd name="T1" fmla="*/ 2147483646 h 303"/>
              <a:gd name="T2" fmla="*/ 2147483646 w 36"/>
              <a:gd name="T3" fmla="*/ 2147483646 h 303"/>
              <a:gd name="T4" fmla="*/ 2147483646 w 36"/>
              <a:gd name="T5" fmla="*/ 2147483646 h 303"/>
              <a:gd name="T6" fmla="*/ 2147483646 w 36"/>
              <a:gd name="T7" fmla="*/ 2147483646 h 303"/>
              <a:gd name="T8" fmla="*/ 2147483646 w 36"/>
              <a:gd name="T9" fmla="*/ 2147483646 h 303"/>
              <a:gd name="T10" fmla="*/ 2147483646 w 36"/>
              <a:gd name="T11" fmla="*/ 2147483646 h 303"/>
              <a:gd name="T12" fmla="*/ 2147483646 w 36"/>
              <a:gd name="T13" fmla="*/ 2147483646 h 303"/>
              <a:gd name="T14" fmla="*/ 0 w 36"/>
              <a:gd name="T15" fmla="*/ 2147483646 h 303"/>
              <a:gd name="T16" fmla="*/ 2147483646 w 36"/>
              <a:gd name="T17" fmla="*/ 2147483646 h 303"/>
              <a:gd name="T18" fmla="*/ 2147483646 w 36"/>
              <a:gd name="T19" fmla="*/ 2147483646 h 303"/>
              <a:gd name="T20" fmla="*/ 0 w 36"/>
              <a:gd name="T21" fmla="*/ 2147483646 h 303"/>
              <a:gd name="T22" fmla="*/ 0 w 36"/>
              <a:gd name="T23" fmla="*/ 2147483646 h 303"/>
              <a:gd name="T24" fmla="*/ 0 w 36"/>
              <a:gd name="T25" fmla="*/ 0 h 303"/>
              <a:gd name="T26" fmla="*/ 2147483646 w 36"/>
              <a:gd name="T27" fmla="*/ 0 h 303"/>
              <a:gd name="T28" fmla="*/ 2147483646 w 36"/>
              <a:gd name="T29" fmla="*/ 2147483646 h 303"/>
              <a:gd name="T30" fmla="*/ 0 w 36"/>
              <a:gd name="T31" fmla="*/ 2147483646 h 303"/>
              <a:gd name="T32" fmla="*/ 0 w 36"/>
              <a:gd name="T33" fmla="*/ 0 h 3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303"/>
              <a:gd name="T53" fmla="*/ 36 w 36"/>
              <a:gd name="T54" fmla="*/ 303 h 3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303">
                <a:moveTo>
                  <a:pt x="15" y="300"/>
                </a:moveTo>
                <a:lnTo>
                  <a:pt x="15" y="152"/>
                </a:lnTo>
                <a:lnTo>
                  <a:pt x="15" y="3"/>
                </a:lnTo>
                <a:lnTo>
                  <a:pt x="21" y="3"/>
                </a:lnTo>
                <a:lnTo>
                  <a:pt x="21" y="152"/>
                </a:lnTo>
                <a:lnTo>
                  <a:pt x="21" y="300"/>
                </a:lnTo>
                <a:lnTo>
                  <a:pt x="15" y="300"/>
                </a:lnTo>
                <a:close/>
                <a:moveTo>
                  <a:pt x="0" y="297"/>
                </a:moveTo>
                <a:lnTo>
                  <a:pt x="36" y="297"/>
                </a:lnTo>
                <a:lnTo>
                  <a:pt x="36" y="303"/>
                </a:lnTo>
                <a:lnTo>
                  <a:pt x="0" y="303"/>
                </a:lnTo>
                <a:lnTo>
                  <a:pt x="0" y="297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2" name="Rectangle 27"/>
          <p:cNvSpPr>
            <a:spLocks noChangeArrowheads="1"/>
          </p:cNvSpPr>
          <p:nvPr/>
        </p:nvSpPr>
        <p:spPr bwMode="auto">
          <a:xfrm>
            <a:off x="5019675" y="2362200"/>
            <a:ext cx="19050" cy="248761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bevel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3" name="Freeform 28"/>
          <p:cNvSpPr>
            <a:spLocks noEditPoints="1"/>
          </p:cNvSpPr>
          <p:nvPr/>
        </p:nvSpPr>
        <p:spPr bwMode="auto">
          <a:xfrm>
            <a:off x="4981575" y="2352675"/>
            <a:ext cx="47625" cy="2506663"/>
          </a:xfrm>
          <a:custGeom>
            <a:avLst/>
            <a:gdLst>
              <a:gd name="T0" fmla="*/ 0 w 30"/>
              <a:gd name="T1" fmla="*/ 2147483646 h 1521"/>
              <a:gd name="T2" fmla="*/ 2147483646 w 30"/>
              <a:gd name="T3" fmla="*/ 2147483646 h 1521"/>
              <a:gd name="T4" fmla="*/ 2147483646 w 30"/>
              <a:gd name="T5" fmla="*/ 2147483646 h 1521"/>
              <a:gd name="T6" fmla="*/ 0 w 30"/>
              <a:gd name="T7" fmla="*/ 2147483646 h 1521"/>
              <a:gd name="T8" fmla="*/ 0 w 30"/>
              <a:gd name="T9" fmla="*/ 2147483646 h 1521"/>
              <a:gd name="T10" fmla="*/ 0 w 30"/>
              <a:gd name="T11" fmla="*/ 2147483646 h 1521"/>
              <a:gd name="T12" fmla="*/ 2147483646 w 30"/>
              <a:gd name="T13" fmla="*/ 2147483646 h 1521"/>
              <a:gd name="T14" fmla="*/ 2147483646 w 30"/>
              <a:gd name="T15" fmla="*/ 2147483646 h 1521"/>
              <a:gd name="T16" fmla="*/ 0 w 30"/>
              <a:gd name="T17" fmla="*/ 2147483646 h 1521"/>
              <a:gd name="T18" fmla="*/ 0 w 30"/>
              <a:gd name="T19" fmla="*/ 2147483646 h 1521"/>
              <a:gd name="T20" fmla="*/ 0 w 30"/>
              <a:gd name="T21" fmla="*/ 2147483646 h 1521"/>
              <a:gd name="T22" fmla="*/ 2147483646 w 30"/>
              <a:gd name="T23" fmla="*/ 2147483646 h 1521"/>
              <a:gd name="T24" fmla="*/ 2147483646 w 30"/>
              <a:gd name="T25" fmla="*/ 2147483646 h 1521"/>
              <a:gd name="T26" fmla="*/ 0 w 30"/>
              <a:gd name="T27" fmla="*/ 2147483646 h 1521"/>
              <a:gd name="T28" fmla="*/ 0 w 30"/>
              <a:gd name="T29" fmla="*/ 2147483646 h 1521"/>
              <a:gd name="T30" fmla="*/ 0 w 30"/>
              <a:gd name="T31" fmla="*/ 2147483646 h 1521"/>
              <a:gd name="T32" fmla="*/ 2147483646 w 30"/>
              <a:gd name="T33" fmla="*/ 2147483646 h 1521"/>
              <a:gd name="T34" fmla="*/ 2147483646 w 30"/>
              <a:gd name="T35" fmla="*/ 2147483646 h 1521"/>
              <a:gd name="T36" fmla="*/ 0 w 30"/>
              <a:gd name="T37" fmla="*/ 2147483646 h 1521"/>
              <a:gd name="T38" fmla="*/ 0 w 30"/>
              <a:gd name="T39" fmla="*/ 2147483646 h 1521"/>
              <a:gd name="T40" fmla="*/ 0 w 30"/>
              <a:gd name="T41" fmla="*/ 2147483646 h 1521"/>
              <a:gd name="T42" fmla="*/ 2147483646 w 30"/>
              <a:gd name="T43" fmla="*/ 2147483646 h 1521"/>
              <a:gd name="T44" fmla="*/ 2147483646 w 30"/>
              <a:gd name="T45" fmla="*/ 2147483646 h 1521"/>
              <a:gd name="T46" fmla="*/ 0 w 30"/>
              <a:gd name="T47" fmla="*/ 2147483646 h 1521"/>
              <a:gd name="T48" fmla="*/ 0 w 30"/>
              <a:gd name="T49" fmla="*/ 2147483646 h 1521"/>
              <a:gd name="T50" fmla="*/ 0 w 30"/>
              <a:gd name="T51" fmla="*/ 2147483646 h 1521"/>
              <a:gd name="T52" fmla="*/ 2147483646 w 30"/>
              <a:gd name="T53" fmla="*/ 2147483646 h 1521"/>
              <a:gd name="T54" fmla="*/ 2147483646 w 30"/>
              <a:gd name="T55" fmla="*/ 2147483646 h 1521"/>
              <a:gd name="T56" fmla="*/ 0 w 30"/>
              <a:gd name="T57" fmla="*/ 2147483646 h 1521"/>
              <a:gd name="T58" fmla="*/ 0 w 30"/>
              <a:gd name="T59" fmla="*/ 2147483646 h 1521"/>
              <a:gd name="T60" fmla="*/ 0 w 30"/>
              <a:gd name="T61" fmla="*/ 2147483646 h 1521"/>
              <a:gd name="T62" fmla="*/ 2147483646 w 30"/>
              <a:gd name="T63" fmla="*/ 2147483646 h 1521"/>
              <a:gd name="T64" fmla="*/ 2147483646 w 30"/>
              <a:gd name="T65" fmla="*/ 2147483646 h 1521"/>
              <a:gd name="T66" fmla="*/ 0 w 30"/>
              <a:gd name="T67" fmla="*/ 2147483646 h 1521"/>
              <a:gd name="T68" fmla="*/ 0 w 30"/>
              <a:gd name="T69" fmla="*/ 2147483646 h 1521"/>
              <a:gd name="T70" fmla="*/ 0 w 30"/>
              <a:gd name="T71" fmla="*/ 2147483646 h 1521"/>
              <a:gd name="T72" fmla="*/ 2147483646 w 30"/>
              <a:gd name="T73" fmla="*/ 2147483646 h 1521"/>
              <a:gd name="T74" fmla="*/ 2147483646 w 30"/>
              <a:gd name="T75" fmla="*/ 2147483646 h 1521"/>
              <a:gd name="T76" fmla="*/ 0 w 30"/>
              <a:gd name="T77" fmla="*/ 2147483646 h 1521"/>
              <a:gd name="T78" fmla="*/ 0 w 30"/>
              <a:gd name="T79" fmla="*/ 2147483646 h 1521"/>
              <a:gd name="T80" fmla="*/ 0 w 30"/>
              <a:gd name="T81" fmla="*/ 0 h 1521"/>
              <a:gd name="T82" fmla="*/ 2147483646 w 30"/>
              <a:gd name="T83" fmla="*/ 0 h 1521"/>
              <a:gd name="T84" fmla="*/ 2147483646 w 30"/>
              <a:gd name="T85" fmla="*/ 2147483646 h 1521"/>
              <a:gd name="T86" fmla="*/ 0 w 30"/>
              <a:gd name="T87" fmla="*/ 2147483646 h 1521"/>
              <a:gd name="T88" fmla="*/ 0 w 30"/>
              <a:gd name="T89" fmla="*/ 0 h 152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0"/>
              <a:gd name="T136" fmla="*/ 0 h 1521"/>
              <a:gd name="T137" fmla="*/ 30 w 30"/>
              <a:gd name="T138" fmla="*/ 1521 h 152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0" h="1521">
                <a:moveTo>
                  <a:pt x="0" y="1509"/>
                </a:moveTo>
                <a:lnTo>
                  <a:pt x="30" y="1509"/>
                </a:lnTo>
                <a:lnTo>
                  <a:pt x="30" y="1521"/>
                </a:lnTo>
                <a:lnTo>
                  <a:pt x="0" y="1521"/>
                </a:lnTo>
                <a:lnTo>
                  <a:pt x="0" y="1509"/>
                </a:lnTo>
                <a:close/>
                <a:moveTo>
                  <a:pt x="0" y="1319"/>
                </a:moveTo>
                <a:lnTo>
                  <a:pt x="30" y="1319"/>
                </a:lnTo>
                <a:lnTo>
                  <a:pt x="30" y="1331"/>
                </a:lnTo>
                <a:lnTo>
                  <a:pt x="0" y="1331"/>
                </a:lnTo>
                <a:lnTo>
                  <a:pt x="0" y="1319"/>
                </a:lnTo>
                <a:close/>
                <a:moveTo>
                  <a:pt x="0" y="1129"/>
                </a:moveTo>
                <a:lnTo>
                  <a:pt x="30" y="1129"/>
                </a:lnTo>
                <a:lnTo>
                  <a:pt x="30" y="1140"/>
                </a:lnTo>
                <a:lnTo>
                  <a:pt x="0" y="1140"/>
                </a:lnTo>
                <a:lnTo>
                  <a:pt x="0" y="1129"/>
                </a:lnTo>
                <a:close/>
                <a:moveTo>
                  <a:pt x="0" y="938"/>
                </a:moveTo>
                <a:lnTo>
                  <a:pt x="30" y="938"/>
                </a:lnTo>
                <a:lnTo>
                  <a:pt x="30" y="950"/>
                </a:lnTo>
                <a:lnTo>
                  <a:pt x="0" y="950"/>
                </a:lnTo>
                <a:lnTo>
                  <a:pt x="0" y="938"/>
                </a:lnTo>
                <a:close/>
                <a:moveTo>
                  <a:pt x="0" y="754"/>
                </a:moveTo>
                <a:lnTo>
                  <a:pt x="30" y="754"/>
                </a:lnTo>
                <a:lnTo>
                  <a:pt x="30" y="766"/>
                </a:lnTo>
                <a:lnTo>
                  <a:pt x="0" y="766"/>
                </a:lnTo>
                <a:lnTo>
                  <a:pt x="0" y="754"/>
                </a:lnTo>
                <a:close/>
                <a:moveTo>
                  <a:pt x="0" y="564"/>
                </a:moveTo>
                <a:lnTo>
                  <a:pt x="30" y="564"/>
                </a:lnTo>
                <a:lnTo>
                  <a:pt x="30" y="576"/>
                </a:lnTo>
                <a:lnTo>
                  <a:pt x="0" y="576"/>
                </a:lnTo>
                <a:lnTo>
                  <a:pt x="0" y="564"/>
                </a:lnTo>
                <a:close/>
                <a:moveTo>
                  <a:pt x="0" y="374"/>
                </a:moveTo>
                <a:lnTo>
                  <a:pt x="30" y="374"/>
                </a:lnTo>
                <a:lnTo>
                  <a:pt x="30" y="386"/>
                </a:lnTo>
                <a:lnTo>
                  <a:pt x="0" y="386"/>
                </a:lnTo>
                <a:lnTo>
                  <a:pt x="0" y="374"/>
                </a:lnTo>
                <a:close/>
                <a:moveTo>
                  <a:pt x="0" y="190"/>
                </a:moveTo>
                <a:lnTo>
                  <a:pt x="30" y="190"/>
                </a:lnTo>
                <a:lnTo>
                  <a:pt x="30" y="202"/>
                </a:lnTo>
                <a:lnTo>
                  <a:pt x="0" y="202"/>
                </a:lnTo>
                <a:lnTo>
                  <a:pt x="0" y="190"/>
                </a:lnTo>
                <a:close/>
                <a:moveTo>
                  <a:pt x="0" y="0"/>
                </a:moveTo>
                <a:lnTo>
                  <a:pt x="30" y="0"/>
                </a:lnTo>
                <a:lnTo>
                  <a:pt x="30" y="12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Rectangle 29"/>
          <p:cNvSpPr>
            <a:spLocks noChangeArrowheads="1"/>
          </p:cNvSpPr>
          <p:nvPr/>
        </p:nvSpPr>
        <p:spPr bwMode="auto">
          <a:xfrm>
            <a:off x="5029200" y="4840288"/>
            <a:ext cx="3349625" cy="1905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bevel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35" name="Freeform 30"/>
          <p:cNvSpPr>
            <a:spLocks noEditPoints="1"/>
          </p:cNvSpPr>
          <p:nvPr/>
        </p:nvSpPr>
        <p:spPr bwMode="auto">
          <a:xfrm>
            <a:off x="5019675" y="4849813"/>
            <a:ext cx="3368675" cy="47625"/>
          </a:xfrm>
          <a:custGeom>
            <a:avLst/>
            <a:gdLst>
              <a:gd name="T0" fmla="*/ 2147483646 w 2122"/>
              <a:gd name="T1" fmla="*/ 0 h 29"/>
              <a:gd name="T2" fmla="*/ 2147483646 w 2122"/>
              <a:gd name="T3" fmla="*/ 2147483646 h 29"/>
              <a:gd name="T4" fmla="*/ 0 w 2122"/>
              <a:gd name="T5" fmla="*/ 2147483646 h 29"/>
              <a:gd name="T6" fmla="*/ 0 w 2122"/>
              <a:gd name="T7" fmla="*/ 0 h 29"/>
              <a:gd name="T8" fmla="*/ 2147483646 w 2122"/>
              <a:gd name="T9" fmla="*/ 0 h 29"/>
              <a:gd name="T10" fmla="*/ 2147483646 w 2122"/>
              <a:gd name="T11" fmla="*/ 0 h 29"/>
              <a:gd name="T12" fmla="*/ 2147483646 w 2122"/>
              <a:gd name="T13" fmla="*/ 2147483646 h 29"/>
              <a:gd name="T14" fmla="*/ 2147483646 w 2122"/>
              <a:gd name="T15" fmla="*/ 2147483646 h 29"/>
              <a:gd name="T16" fmla="*/ 2147483646 w 2122"/>
              <a:gd name="T17" fmla="*/ 0 h 29"/>
              <a:gd name="T18" fmla="*/ 2147483646 w 2122"/>
              <a:gd name="T19" fmla="*/ 0 h 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22"/>
              <a:gd name="T31" fmla="*/ 0 h 29"/>
              <a:gd name="T32" fmla="*/ 2122 w 2122"/>
              <a:gd name="T33" fmla="*/ 29 h 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22" h="29">
                <a:moveTo>
                  <a:pt x="12" y="0"/>
                </a:moveTo>
                <a:lnTo>
                  <a:pt x="12" y="29"/>
                </a:lnTo>
                <a:lnTo>
                  <a:pt x="0" y="29"/>
                </a:lnTo>
                <a:lnTo>
                  <a:pt x="0" y="0"/>
                </a:lnTo>
                <a:lnTo>
                  <a:pt x="12" y="0"/>
                </a:lnTo>
                <a:close/>
                <a:moveTo>
                  <a:pt x="2122" y="0"/>
                </a:moveTo>
                <a:lnTo>
                  <a:pt x="2122" y="29"/>
                </a:lnTo>
                <a:lnTo>
                  <a:pt x="2110" y="29"/>
                </a:lnTo>
                <a:lnTo>
                  <a:pt x="2110" y="0"/>
                </a:lnTo>
                <a:lnTo>
                  <a:pt x="2122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6" name="Rectangle 31"/>
          <p:cNvSpPr>
            <a:spLocks noChangeArrowheads="1"/>
          </p:cNvSpPr>
          <p:nvPr/>
        </p:nvSpPr>
        <p:spPr bwMode="auto">
          <a:xfrm>
            <a:off x="4816475" y="4746625"/>
            <a:ext cx="152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0</a:t>
            </a:r>
            <a:endParaRPr lang="en-US" altLang="en-US" sz="1800"/>
          </a:p>
        </p:txBody>
      </p:sp>
      <p:sp>
        <p:nvSpPr>
          <p:cNvPr id="13337" name="Rectangle 32"/>
          <p:cNvSpPr>
            <a:spLocks noChangeArrowheads="1"/>
          </p:cNvSpPr>
          <p:nvPr/>
        </p:nvSpPr>
        <p:spPr bwMode="auto">
          <a:xfrm>
            <a:off x="4816475" y="4435475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1</a:t>
            </a:r>
            <a:endParaRPr lang="en-US" altLang="en-US" sz="1800"/>
          </a:p>
        </p:txBody>
      </p:sp>
      <p:sp>
        <p:nvSpPr>
          <p:cNvPr id="13338" name="Rectangle 33"/>
          <p:cNvSpPr>
            <a:spLocks noChangeArrowheads="1"/>
          </p:cNvSpPr>
          <p:nvPr/>
        </p:nvSpPr>
        <p:spPr bwMode="auto">
          <a:xfrm>
            <a:off x="4816475" y="4124325"/>
            <a:ext cx="15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2</a:t>
            </a:r>
            <a:endParaRPr lang="en-US" altLang="en-US" sz="1800"/>
          </a:p>
        </p:txBody>
      </p:sp>
      <p:sp>
        <p:nvSpPr>
          <p:cNvPr id="13339" name="Rectangle 34"/>
          <p:cNvSpPr>
            <a:spLocks noChangeArrowheads="1"/>
          </p:cNvSpPr>
          <p:nvPr/>
        </p:nvSpPr>
        <p:spPr bwMode="auto">
          <a:xfrm>
            <a:off x="4816475" y="3814763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3</a:t>
            </a:r>
            <a:endParaRPr lang="en-US" altLang="en-US" sz="1800"/>
          </a:p>
        </p:txBody>
      </p:sp>
      <p:sp>
        <p:nvSpPr>
          <p:cNvPr id="13340" name="Rectangle 35"/>
          <p:cNvSpPr>
            <a:spLocks noChangeArrowheads="1"/>
          </p:cNvSpPr>
          <p:nvPr/>
        </p:nvSpPr>
        <p:spPr bwMode="auto">
          <a:xfrm>
            <a:off x="4816475" y="3505200"/>
            <a:ext cx="152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4</a:t>
            </a:r>
            <a:endParaRPr lang="en-US" altLang="en-US" sz="1800"/>
          </a:p>
        </p:txBody>
      </p:sp>
      <p:sp>
        <p:nvSpPr>
          <p:cNvPr id="13341" name="Rectangle 36"/>
          <p:cNvSpPr>
            <a:spLocks noChangeArrowheads="1"/>
          </p:cNvSpPr>
          <p:nvPr/>
        </p:nvSpPr>
        <p:spPr bwMode="auto">
          <a:xfrm>
            <a:off x="4816475" y="3194050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5</a:t>
            </a:r>
            <a:endParaRPr lang="en-US" altLang="en-US" sz="1800"/>
          </a:p>
        </p:txBody>
      </p:sp>
      <p:sp>
        <p:nvSpPr>
          <p:cNvPr id="13342" name="Rectangle 37"/>
          <p:cNvSpPr>
            <a:spLocks noChangeArrowheads="1"/>
          </p:cNvSpPr>
          <p:nvPr/>
        </p:nvSpPr>
        <p:spPr bwMode="auto">
          <a:xfrm>
            <a:off x="4816475" y="2882900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6</a:t>
            </a:r>
            <a:endParaRPr lang="en-US" altLang="en-US" sz="1800"/>
          </a:p>
        </p:txBody>
      </p:sp>
      <p:sp>
        <p:nvSpPr>
          <p:cNvPr id="13343" name="Rectangle 38"/>
          <p:cNvSpPr>
            <a:spLocks noChangeArrowheads="1"/>
          </p:cNvSpPr>
          <p:nvPr/>
        </p:nvSpPr>
        <p:spPr bwMode="auto">
          <a:xfrm>
            <a:off x="4816475" y="2573338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7</a:t>
            </a:r>
            <a:endParaRPr lang="en-US" altLang="en-US" sz="1800"/>
          </a:p>
        </p:txBody>
      </p:sp>
      <p:sp>
        <p:nvSpPr>
          <p:cNvPr id="13344" name="Rectangle 39"/>
          <p:cNvSpPr>
            <a:spLocks noChangeArrowheads="1"/>
          </p:cNvSpPr>
          <p:nvPr/>
        </p:nvSpPr>
        <p:spPr bwMode="auto">
          <a:xfrm>
            <a:off x="4816475" y="2262188"/>
            <a:ext cx="15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8</a:t>
            </a:r>
            <a:endParaRPr lang="en-US" altLang="en-US" sz="1800"/>
          </a:p>
        </p:txBody>
      </p:sp>
      <p:sp>
        <p:nvSpPr>
          <p:cNvPr id="13345" name="Rectangle 40"/>
          <p:cNvSpPr>
            <a:spLocks noChangeArrowheads="1"/>
          </p:cNvSpPr>
          <p:nvPr/>
        </p:nvSpPr>
        <p:spPr bwMode="auto">
          <a:xfrm>
            <a:off x="6080125" y="4949825"/>
            <a:ext cx="682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Genotype</a:t>
            </a:r>
            <a:endParaRPr lang="en-US" altLang="en-US" sz="1800"/>
          </a:p>
        </p:txBody>
      </p:sp>
      <p:sp>
        <p:nvSpPr>
          <p:cNvPr id="13346" name="Rectangle 41"/>
          <p:cNvSpPr>
            <a:spLocks noChangeArrowheads="1"/>
          </p:cNvSpPr>
          <p:nvPr/>
        </p:nvSpPr>
        <p:spPr bwMode="auto">
          <a:xfrm>
            <a:off x="6669088" y="4949825"/>
            <a:ext cx="123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-</a:t>
            </a:r>
            <a:endParaRPr lang="en-US" altLang="en-US" sz="1800"/>
          </a:p>
        </p:txBody>
      </p:sp>
      <p:sp>
        <p:nvSpPr>
          <p:cNvPr id="13347" name="Rectangle 42"/>
          <p:cNvSpPr>
            <a:spLocks noChangeArrowheads="1"/>
          </p:cNvSpPr>
          <p:nvPr/>
        </p:nvSpPr>
        <p:spPr bwMode="auto">
          <a:xfrm>
            <a:off x="6716713" y="4949825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Treatment</a:t>
            </a:r>
            <a:endParaRPr lang="en-US" altLang="en-US" sz="1800"/>
          </a:p>
        </p:txBody>
      </p:sp>
      <p:sp>
        <p:nvSpPr>
          <p:cNvPr id="13348" name="Rectangle 44"/>
          <p:cNvSpPr>
            <a:spLocks noChangeArrowheads="1"/>
          </p:cNvSpPr>
          <p:nvPr/>
        </p:nvSpPr>
        <p:spPr bwMode="auto">
          <a:xfrm>
            <a:off x="5295900" y="1984375"/>
            <a:ext cx="17541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charset="0"/>
              </a:rPr>
              <a:t>Acquisition ( Female )</a:t>
            </a:r>
            <a:endParaRPr lang="en-US" altLang="en-US" sz="1800"/>
          </a:p>
        </p:txBody>
      </p:sp>
      <p:sp>
        <p:nvSpPr>
          <p:cNvPr id="13349" name="Rectangle 45"/>
          <p:cNvSpPr>
            <a:spLocks noChangeArrowheads="1"/>
          </p:cNvSpPr>
          <p:nvPr/>
        </p:nvSpPr>
        <p:spPr bwMode="auto">
          <a:xfrm>
            <a:off x="7410450" y="1981200"/>
            <a:ext cx="85725" cy="87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50" name="Freeform 46"/>
          <p:cNvSpPr>
            <a:spLocks noEditPoints="1"/>
          </p:cNvSpPr>
          <p:nvPr/>
        </p:nvSpPr>
        <p:spPr bwMode="auto">
          <a:xfrm>
            <a:off x="7400925" y="1970088"/>
            <a:ext cx="95250" cy="98425"/>
          </a:xfrm>
          <a:custGeom>
            <a:avLst/>
            <a:gdLst>
              <a:gd name="T0" fmla="*/ 0 w 160"/>
              <a:gd name="T1" fmla="*/ 0 h 160"/>
              <a:gd name="T2" fmla="*/ 0 w 160"/>
              <a:gd name="T3" fmla="*/ 0 h 160"/>
              <a:gd name="T4" fmla="*/ 0 w 160"/>
              <a:gd name="T5" fmla="*/ 0 h 160"/>
              <a:gd name="T6" fmla="*/ 0 w 160"/>
              <a:gd name="T7" fmla="*/ 0 h 160"/>
              <a:gd name="T8" fmla="*/ 0 w 160"/>
              <a:gd name="T9" fmla="*/ 0 h 160"/>
              <a:gd name="T10" fmla="*/ 0 w 160"/>
              <a:gd name="T11" fmla="*/ 0 h 160"/>
              <a:gd name="T12" fmla="*/ 0 w 160"/>
              <a:gd name="T13" fmla="*/ 0 h 160"/>
              <a:gd name="T14" fmla="*/ 0 w 160"/>
              <a:gd name="T15" fmla="*/ 0 h 160"/>
              <a:gd name="T16" fmla="*/ 0 w 160"/>
              <a:gd name="T17" fmla="*/ 0 h 160"/>
              <a:gd name="T18" fmla="*/ 0 w 160"/>
              <a:gd name="T19" fmla="*/ 0 h 160"/>
              <a:gd name="T20" fmla="*/ 0 w 160"/>
              <a:gd name="T21" fmla="*/ 0 h 160"/>
              <a:gd name="T22" fmla="*/ 0 w 160"/>
              <a:gd name="T23" fmla="*/ 0 h 160"/>
              <a:gd name="T24" fmla="*/ 0 w 160"/>
              <a:gd name="T25" fmla="*/ 0 h 160"/>
              <a:gd name="T26" fmla="*/ 0 w 160"/>
              <a:gd name="T27" fmla="*/ 0 h 160"/>
              <a:gd name="T28" fmla="*/ 0 w 160"/>
              <a:gd name="T29" fmla="*/ 0 h 160"/>
              <a:gd name="T30" fmla="*/ 0 w 160"/>
              <a:gd name="T31" fmla="*/ 0 h 160"/>
              <a:gd name="T32" fmla="*/ 0 w 160"/>
              <a:gd name="T33" fmla="*/ 0 h 160"/>
              <a:gd name="T34" fmla="*/ 0 w 160"/>
              <a:gd name="T35" fmla="*/ 0 h 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60"/>
              <a:gd name="T56" fmla="*/ 160 w 160"/>
              <a:gd name="T57" fmla="*/ 160 h 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6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44" y="0"/>
                </a:lnTo>
                <a:cubicBezTo>
                  <a:pt x="153" y="0"/>
                  <a:pt x="160" y="8"/>
                  <a:pt x="160" y="16"/>
                </a:cubicBezTo>
                <a:lnTo>
                  <a:pt x="160" y="144"/>
                </a:lnTo>
                <a:cubicBezTo>
                  <a:pt x="160" y="153"/>
                  <a:pt x="153" y="160"/>
                  <a:pt x="144" y="160"/>
                </a:cubicBezTo>
                <a:lnTo>
                  <a:pt x="16" y="160"/>
                </a:lnTo>
                <a:cubicBezTo>
                  <a:pt x="8" y="160"/>
                  <a:pt x="0" y="153"/>
                  <a:pt x="0" y="144"/>
                </a:cubicBezTo>
                <a:lnTo>
                  <a:pt x="0" y="16"/>
                </a:lnTo>
                <a:close/>
                <a:moveTo>
                  <a:pt x="32" y="144"/>
                </a:moveTo>
                <a:lnTo>
                  <a:pt x="16" y="128"/>
                </a:lnTo>
                <a:lnTo>
                  <a:pt x="144" y="128"/>
                </a:lnTo>
                <a:lnTo>
                  <a:pt x="128" y="144"/>
                </a:lnTo>
                <a:lnTo>
                  <a:pt x="128" y="16"/>
                </a:lnTo>
                <a:lnTo>
                  <a:pt x="144" y="32"/>
                </a:lnTo>
                <a:lnTo>
                  <a:pt x="16" y="32"/>
                </a:lnTo>
                <a:lnTo>
                  <a:pt x="32" y="16"/>
                </a:lnTo>
                <a:lnTo>
                  <a:pt x="32" y="14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1" name="Rectangle 47"/>
          <p:cNvSpPr>
            <a:spLocks noChangeArrowheads="1"/>
          </p:cNvSpPr>
          <p:nvPr/>
        </p:nvSpPr>
        <p:spPr bwMode="auto">
          <a:xfrm>
            <a:off x="7529513" y="1927225"/>
            <a:ext cx="1068387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Calibri" charset="0"/>
              </a:rPr>
              <a:t>R6/2_Wt  VEH n=4</a:t>
            </a:r>
            <a:endParaRPr lang="en-US" altLang="en-US" sz="1800"/>
          </a:p>
        </p:txBody>
      </p:sp>
      <p:sp>
        <p:nvSpPr>
          <p:cNvPr id="13352" name="Rectangle 48"/>
          <p:cNvSpPr>
            <a:spLocks noChangeArrowheads="1"/>
          </p:cNvSpPr>
          <p:nvPr/>
        </p:nvSpPr>
        <p:spPr bwMode="auto">
          <a:xfrm>
            <a:off x="7410450" y="2185988"/>
            <a:ext cx="85725" cy="873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53" name="Freeform 49"/>
          <p:cNvSpPr>
            <a:spLocks noEditPoints="1"/>
          </p:cNvSpPr>
          <p:nvPr/>
        </p:nvSpPr>
        <p:spPr bwMode="auto">
          <a:xfrm>
            <a:off x="7400925" y="2176463"/>
            <a:ext cx="95250" cy="96837"/>
          </a:xfrm>
          <a:custGeom>
            <a:avLst/>
            <a:gdLst>
              <a:gd name="T0" fmla="*/ 0 w 160"/>
              <a:gd name="T1" fmla="*/ 0 h 160"/>
              <a:gd name="T2" fmla="*/ 0 w 160"/>
              <a:gd name="T3" fmla="*/ 0 h 160"/>
              <a:gd name="T4" fmla="*/ 0 w 160"/>
              <a:gd name="T5" fmla="*/ 0 h 160"/>
              <a:gd name="T6" fmla="*/ 0 w 160"/>
              <a:gd name="T7" fmla="*/ 0 h 160"/>
              <a:gd name="T8" fmla="*/ 0 w 160"/>
              <a:gd name="T9" fmla="*/ 0 h 160"/>
              <a:gd name="T10" fmla="*/ 0 w 160"/>
              <a:gd name="T11" fmla="*/ 0 h 160"/>
              <a:gd name="T12" fmla="*/ 0 w 160"/>
              <a:gd name="T13" fmla="*/ 0 h 160"/>
              <a:gd name="T14" fmla="*/ 0 w 160"/>
              <a:gd name="T15" fmla="*/ 0 h 160"/>
              <a:gd name="T16" fmla="*/ 0 w 160"/>
              <a:gd name="T17" fmla="*/ 0 h 160"/>
              <a:gd name="T18" fmla="*/ 0 w 160"/>
              <a:gd name="T19" fmla="*/ 0 h 160"/>
              <a:gd name="T20" fmla="*/ 0 w 160"/>
              <a:gd name="T21" fmla="*/ 0 h 160"/>
              <a:gd name="T22" fmla="*/ 0 w 160"/>
              <a:gd name="T23" fmla="*/ 0 h 160"/>
              <a:gd name="T24" fmla="*/ 0 w 160"/>
              <a:gd name="T25" fmla="*/ 0 h 160"/>
              <a:gd name="T26" fmla="*/ 0 w 160"/>
              <a:gd name="T27" fmla="*/ 0 h 160"/>
              <a:gd name="T28" fmla="*/ 0 w 160"/>
              <a:gd name="T29" fmla="*/ 0 h 160"/>
              <a:gd name="T30" fmla="*/ 0 w 160"/>
              <a:gd name="T31" fmla="*/ 0 h 160"/>
              <a:gd name="T32" fmla="*/ 0 w 160"/>
              <a:gd name="T33" fmla="*/ 0 h 160"/>
              <a:gd name="T34" fmla="*/ 0 w 160"/>
              <a:gd name="T35" fmla="*/ 0 h 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60"/>
              <a:gd name="T56" fmla="*/ 160 w 160"/>
              <a:gd name="T57" fmla="*/ 160 h 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6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44" y="0"/>
                </a:lnTo>
                <a:cubicBezTo>
                  <a:pt x="153" y="0"/>
                  <a:pt x="160" y="8"/>
                  <a:pt x="160" y="16"/>
                </a:cubicBezTo>
                <a:lnTo>
                  <a:pt x="160" y="144"/>
                </a:lnTo>
                <a:cubicBezTo>
                  <a:pt x="160" y="153"/>
                  <a:pt x="153" y="160"/>
                  <a:pt x="144" y="160"/>
                </a:cubicBezTo>
                <a:lnTo>
                  <a:pt x="16" y="160"/>
                </a:lnTo>
                <a:cubicBezTo>
                  <a:pt x="8" y="160"/>
                  <a:pt x="0" y="153"/>
                  <a:pt x="0" y="144"/>
                </a:cubicBezTo>
                <a:lnTo>
                  <a:pt x="0" y="16"/>
                </a:lnTo>
                <a:close/>
                <a:moveTo>
                  <a:pt x="32" y="144"/>
                </a:moveTo>
                <a:lnTo>
                  <a:pt x="16" y="128"/>
                </a:lnTo>
                <a:lnTo>
                  <a:pt x="144" y="128"/>
                </a:lnTo>
                <a:lnTo>
                  <a:pt x="128" y="144"/>
                </a:lnTo>
                <a:lnTo>
                  <a:pt x="128" y="16"/>
                </a:lnTo>
                <a:lnTo>
                  <a:pt x="144" y="32"/>
                </a:lnTo>
                <a:lnTo>
                  <a:pt x="16" y="32"/>
                </a:lnTo>
                <a:lnTo>
                  <a:pt x="32" y="16"/>
                </a:lnTo>
                <a:lnTo>
                  <a:pt x="32" y="14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4" name="Rectangle 50"/>
          <p:cNvSpPr>
            <a:spLocks noChangeArrowheads="1"/>
          </p:cNvSpPr>
          <p:nvPr/>
        </p:nvSpPr>
        <p:spPr bwMode="auto">
          <a:xfrm>
            <a:off x="7529513" y="2138363"/>
            <a:ext cx="1138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Calibri" charset="0"/>
              </a:rPr>
              <a:t>R6/2_Tg GFP n=5</a:t>
            </a:r>
            <a:endParaRPr lang="en-US" altLang="en-US" sz="1800"/>
          </a:p>
        </p:txBody>
      </p:sp>
      <p:sp>
        <p:nvSpPr>
          <p:cNvPr id="13355" name="Rectangle 54"/>
          <p:cNvSpPr>
            <a:spLocks noChangeArrowheads="1"/>
          </p:cNvSpPr>
          <p:nvPr/>
        </p:nvSpPr>
        <p:spPr bwMode="auto">
          <a:xfrm>
            <a:off x="7400925" y="2409825"/>
            <a:ext cx="85725" cy="904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56" name="Freeform 55"/>
          <p:cNvSpPr>
            <a:spLocks noEditPoints="1"/>
          </p:cNvSpPr>
          <p:nvPr/>
        </p:nvSpPr>
        <p:spPr bwMode="auto">
          <a:xfrm>
            <a:off x="7400925" y="2389188"/>
            <a:ext cx="95250" cy="98425"/>
          </a:xfrm>
          <a:custGeom>
            <a:avLst/>
            <a:gdLst>
              <a:gd name="T0" fmla="*/ 0 w 160"/>
              <a:gd name="T1" fmla="*/ 0 h 160"/>
              <a:gd name="T2" fmla="*/ 0 w 160"/>
              <a:gd name="T3" fmla="*/ 0 h 160"/>
              <a:gd name="T4" fmla="*/ 0 w 160"/>
              <a:gd name="T5" fmla="*/ 0 h 160"/>
              <a:gd name="T6" fmla="*/ 0 w 160"/>
              <a:gd name="T7" fmla="*/ 0 h 160"/>
              <a:gd name="T8" fmla="*/ 0 w 160"/>
              <a:gd name="T9" fmla="*/ 0 h 160"/>
              <a:gd name="T10" fmla="*/ 0 w 160"/>
              <a:gd name="T11" fmla="*/ 0 h 160"/>
              <a:gd name="T12" fmla="*/ 0 w 160"/>
              <a:gd name="T13" fmla="*/ 0 h 160"/>
              <a:gd name="T14" fmla="*/ 0 w 160"/>
              <a:gd name="T15" fmla="*/ 0 h 160"/>
              <a:gd name="T16" fmla="*/ 0 w 160"/>
              <a:gd name="T17" fmla="*/ 0 h 160"/>
              <a:gd name="T18" fmla="*/ 0 w 160"/>
              <a:gd name="T19" fmla="*/ 0 h 160"/>
              <a:gd name="T20" fmla="*/ 0 w 160"/>
              <a:gd name="T21" fmla="*/ 0 h 160"/>
              <a:gd name="T22" fmla="*/ 0 w 160"/>
              <a:gd name="T23" fmla="*/ 0 h 160"/>
              <a:gd name="T24" fmla="*/ 0 w 160"/>
              <a:gd name="T25" fmla="*/ 0 h 160"/>
              <a:gd name="T26" fmla="*/ 0 w 160"/>
              <a:gd name="T27" fmla="*/ 0 h 160"/>
              <a:gd name="T28" fmla="*/ 0 w 160"/>
              <a:gd name="T29" fmla="*/ 0 h 160"/>
              <a:gd name="T30" fmla="*/ 0 w 160"/>
              <a:gd name="T31" fmla="*/ 0 h 160"/>
              <a:gd name="T32" fmla="*/ 0 w 160"/>
              <a:gd name="T33" fmla="*/ 0 h 160"/>
              <a:gd name="T34" fmla="*/ 0 w 160"/>
              <a:gd name="T35" fmla="*/ 0 h 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60"/>
              <a:gd name="T56" fmla="*/ 160 w 160"/>
              <a:gd name="T57" fmla="*/ 160 h 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6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44" y="0"/>
                </a:lnTo>
                <a:cubicBezTo>
                  <a:pt x="153" y="0"/>
                  <a:pt x="160" y="8"/>
                  <a:pt x="160" y="16"/>
                </a:cubicBezTo>
                <a:lnTo>
                  <a:pt x="160" y="144"/>
                </a:lnTo>
                <a:cubicBezTo>
                  <a:pt x="160" y="153"/>
                  <a:pt x="153" y="160"/>
                  <a:pt x="144" y="160"/>
                </a:cubicBezTo>
                <a:lnTo>
                  <a:pt x="16" y="160"/>
                </a:lnTo>
                <a:cubicBezTo>
                  <a:pt x="8" y="160"/>
                  <a:pt x="0" y="153"/>
                  <a:pt x="0" y="144"/>
                </a:cubicBezTo>
                <a:lnTo>
                  <a:pt x="0" y="16"/>
                </a:lnTo>
                <a:close/>
                <a:moveTo>
                  <a:pt x="32" y="144"/>
                </a:moveTo>
                <a:lnTo>
                  <a:pt x="16" y="128"/>
                </a:lnTo>
                <a:lnTo>
                  <a:pt x="144" y="128"/>
                </a:lnTo>
                <a:lnTo>
                  <a:pt x="128" y="144"/>
                </a:lnTo>
                <a:lnTo>
                  <a:pt x="128" y="16"/>
                </a:lnTo>
                <a:lnTo>
                  <a:pt x="144" y="32"/>
                </a:lnTo>
                <a:lnTo>
                  <a:pt x="16" y="32"/>
                </a:lnTo>
                <a:lnTo>
                  <a:pt x="32" y="16"/>
                </a:lnTo>
                <a:lnTo>
                  <a:pt x="32" y="14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57" name="Rectangle 56"/>
          <p:cNvSpPr>
            <a:spLocks noChangeArrowheads="1"/>
          </p:cNvSpPr>
          <p:nvPr/>
        </p:nvSpPr>
        <p:spPr bwMode="auto">
          <a:xfrm>
            <a:off x="7529513" y="2352675"/>
            <a:ext cx="11017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Calibri" charset="0"/>
              </a:rPr>
              <a:t>R6/2_Tg INT41 n=6</a:t>
            </a:r>
            <a:endParaRPr lang="en-US" altLang="en-US" sz="1800"/>
          </a:p>
        </p:txBody>
      </p:sp>
      <p:sp>
        <p:nvSpPr>
          <p:cNvPr id="13358" name="Rectangle 57"/>
          <p:cNvSpPr>
            <a:spLocks noChangeArrowheads="1"/>
          </p:cNvSpPr>
          <p:nvPr/>
        </p:nvSpPr>
        <p:spPr bwMode="auto">
          <a:xfrm>
            <a:off x="274638" y="1803400"/>
            <a:ext cx="4525962" cy="3408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59" name="Rectangle 58"/>
          <p:cNvSpPr>
            <a:spLocks noChangeArrowheads="1"/>
          </p:cNvSpPr>
          <p:nvPr/>
        </p:nvSpPr>
        <p:spPr bwMode="auto">
          <a:xfrm>
            <a:off x="844550" y="2409825"/>
            <a:ext cx="3529013" cy="2449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60" name="Rectangle 59"/>
          <p:cNvSpPr>
            <a:spLocks noChangeArrowheads="1"/>
          </p:cNvSpPr>
          <p:nvPr/>
        </p:nvSpPr>
        <p:spPr bwMode="auto">
          <a:xfrm>
            <a:off x="1328738" y="4037013"/>
            <a:ext cx="635000" cy="812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61" name="Freeform 60"/>
          <p:cNvSpPr>
            <a:spLocks noEditPoints="1"/>
          </p:cNvSpPr>
          <p:nvPr/>
        </p:nvSpPr>
        <p:spPr bwMode="auto">
          <a:xfrm>
            <a:off x="1319213" y="4027488"/>
            <a:ext cx="654050" cy="831850"/>
          </a:xfrm>
          <a:custGeom>
            <a:avLst/>
            <a:gdLst>
              <a:gd name="T0" fmla="*/ 0 w 1104"/>
              <a:gd name="T1" fmla="*/ 0 h 1360"/>
              <a:gd name="T2" fmla="*/ 0 w 1104"/>
              <a:gd name="T3" fmla="*/ 0 h 1360"/>
              <a:gd name="T4" fmla="*/ 0 w 1104"/>
              <a:gd name="T5" fmla="*/ 0 h 1360"/>
              <a:gd name="T6" fmla="*/ 0 w 1104"/>
              <a:gd name="T7" fmla="*/ 0 h 1360"/>
              <a:gd name="T8" fmla="*/ 0 w 1104"/>
              <a:gd name="T9" fmla="*/ 0 h 1360"/>
              <a:gd name="T10" fmla="*/ 0 w 1104"/>
              <a:gd name="T11" fmla="*/ 0 h 1360"/>
              <a:gd name="T12" fmla="*/ 0 w 1104"/>
              <a:gd name="T13" fmla="*/ 0 h 1360"/>
              <a:gd name="T14" fmla="*/ 0 w 1104"/>
              <a:gd name="T15" fmla="*/ 0 h 1360"/>
              <a:gd name="T16" fmla="*/ 0 w 1104"/>
              <a:gd name="T17" fmla="*/ 0 h 1360"/>
              <a:gd name="T18" fmla="*/ 0 w 1104"/>
              <a:gd name="T19" fmla="*/ 0 h 1360"/>
              <a:gd name="T20" fmla="*/ 0 w 1104"/>
              <a:gd name="T21" fmla="*/ 0 h 1360"/>
              <a:gd name="T22" fmla="*/ 0 w 1104"/>
              <a:gd name="T23" fmla="*/ 0 h 1360"/>
              <a:gd name="T24" fmla="*/ 0 w 1104"/>
              <a:gd name="T25" fmla="*/ 0 h 1360"/>
              <a:gd name="T26" fmla="*/ 0 w 1104"/>
              <a:gd name="T27" fmla="*/ 0 h 1360"/>
              <a:gd name="T28" fmla="*/ 0 w 1104"/>
              <a:gd name="T29" fmla="*/ 0 h 1360"/>
              <a:gd name="T30" fmla="*/ 0 w 1104"/>
              <a:gd name="T31" fmla="*/ 0 h 1360"/>
              <a:gd name="T32" fmla="*/ 0 w 1104"/>
              <a:gd name="T33" fmla="*/ 0 h 1360"/>
              <a:gd name="T34" fmla="*/ 0 w 1104"/>
              <a:gd name="T35" fmla="*/ 0 h 13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04"/>
              <a:gd name="T55" fmla="*/ 0 h 1360"/>
              <a:gd name="T56" fmla="*/ 1104 w 1104"/>
              <a:gd name="T57" fmla="*/ 1360 h 13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04" h="136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088" y="0"/>
                </a:lnTo>
                <a:cubicBezTo>
                  <a:pt x="1097" y="0"/>
                  <a:pt x="1104" y="8"/>
                  <a:pt x="1104" y="16"/>
                </a:cubicBezTo>
                <a:lnTo>
                  <a:pt x="1104" y="1344"/>
                </a:lnTo>
                <a:cubicBezTo>
                  <a:pt x="1104" y="1353"/>
                  <a:pt x="1097" y="1360"/>
                  <a:pt x="1088" y="1360"/>
                </a:cubicBezTo>
                <a:lnTo>
                  <a:pt x="16" y="1360"/>
                </a:lnTo>
                <a:cubicBezTo>
                  <a:pt x="8" y="1360"/>
                  <a:pt x="0" y="1353"/>
                  <a:pt x="0" y="1344"/>
                </a:cubicBezTo>
                <a:lnTo>
                  <a:pt x="0" y="16"/>
                </a:lnTo>
                <a:close/>
                <a:moveTo>
                  <a:pt x="32" y="1344"/>
                </a:moveTo>
                <a:lnTo>
                  <a:pt x="16" y="1328"/>
                </a:lnTo>
                <a:lnTo>
                  <a:pt x="1088" y="1328"/>
                </a:lnTo>
                <a:lnTo>
                  <a:pt x="1072" y="1344"/>
                </a:lnTo>
                <a:lnTo>
                  <a:pt x="1072" y="16"/>
                </a:lnTo>
                <a:lnTo>
                  <a:pt x="1088" y="32"/>
                </a:lnTo>
                <a:lnTo>
                  <a:pt x="16" y="32"/>
                </a:lnTo>
                <a:lnTo>
                  <a:pt x="32" y="16"/>
                </a:lnTo>
                <a:lnTo>
                  <a:pt x="32" y="134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2" name="Rectangle 61"/>
          <p:cNvSpPr>
            <a:spLocks noChangeArrowheads="1"/>
          </p:cNvSpPr>
          <p:nvPr/>
        </p:nvSpPr>
        <p:spPr bwMode="auto">
          <a:xfrm>
            <a:off x="1963738" y="3224213"/>
            <a:ext cx="646112" cy="1625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63" name="Freeform 62"/>
          <p:cNvSpPr>
            <a:spLocks noEditPoints="1"/>
          </p:cNvSpPr>
          <p:nvPr/>
        </p:nvSpPr>
        <p:spPr bwMode="auto">
          <a:xfrm>
            <a:off x="1954213" y="3214688"/>
            <a:ext cx="663575" cy="1644650"/>
          </a:xfrm>
          <a:custGeom>
            <a:avLst/>
            <a:gdLst>
              <a:gd name="T0" fmla="*/ 0 w 1120"/>
              <a:gd name="T1" fmla="*/ 0 h 2688"/>
              <a:gd name="T2" fmla="*/ 0 w 1120"/>
              <a:gd name="T3" fmla="*/ 0 h 2688"/>
              <a:gd name="T4" fmla="*/ 0 w 1120"/>
              <a:gd name="T5" fmla="*/ 0 h 2688"/>
              <a:gd name="T6" fmla="*/ 0 w 1120"/>
              <a:gd name="T7" fmla="*/ 0 h 2688"/>
              <a:gd name="T8" fmla="*/ 0 w 1120"/>
              <a:gd name="T9" fmla="*/ 0 h 2688"/>
              <a:gd name="T10" fmla="*/ 0 w 1120"/>
              <a:gd name="T11" fmla="*/ 0 h 2688"/>
              <a:gd name="T12" fmla="*/ 0 w 1120"/>
              <a:gd name="T13" fmla="*/ 0 h 2688"/>
              <a:gd name="T14" fmla="*/ 0 w 1120"/>
              <a:gd name="T15" fmla="*/ 0 h 2688"/>
              <a:gd name="T16" fmla="*/ 0 w 1120"/>
              <a:gd name="T17" fmla="*/ 0 h 2688"/>
              <a:gd name="T18" fmla="*/ 0 w 1120"/>
              <a:gd name="T19" fmla="*/ 0 h 2688"/>
              <a:gd name="T20" fmla="*/ 0 w 1120"/>
              <a:gd name="T21" fmla="*/ 0 h 2688"/>
              <a:gd name="T22" fmla="*/ 0 w 1120"/>
              <a:gd name="T23" fmla="*/ 0 h 2688"/>
              <a:gd name="T24" fmla="*/ 0 w 1120"/>
              <a:gd name="T25" fmla="*/ 0 h 2688"/>
              <a:gd name="T26" fmla="*/ 0 w 1120"/>
              <a:gd name="T27" fmla="*/ 0 h 2688"/>
              <a:gd name="T28" fmla="*/ 0 w 1120"/>
              <a:gd name="T29" fmla="*/ 0 h 2688"/>
              <a:gd name="T30" fmla="*/ 0 w 1120"/>
              <a:gd name="T31" fmla="*/ 0 h 2688"/>
              <a:gd name="T32" fmla="*/ 0 w 1120"/>
              <a:gd name="T33" fmla="*/ 0 h 2688"/>
              <a:gd name="T34" fmla="*/ 0 w 1120"/>
              <a:gd name="T35" fmla="*/ 0 h 268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20"/>
              <a:gd name="T55" fmla="*/ 0 h 2688"/>
              <a:gd name="T56" fmla="*/ 1120 w 1120"/>
              <a:gd name="T57" fmla="*/ 2688 h 268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20" h="2688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104" y="0"/>
                </a:lnTo>
                <a:cubicBezTo>
                  <a:pt x="1113" y="0"/>
                  <a:pt x="1120" y="8"/>
                  <a:pt x="1120" y="16"/>
                </a:cubicBezTo>
                <a:lnTo>
                  <a:pt x="1120" y="2672"/>
                </a:lnTo>
                <a:cubicBezTo>
                  <a:pt x="1120" y="2681"/>
                  <a:pt x="1113" y="2688"/>
                  <a:pt x="1104" y="2688"/>
                </a:cubicBezTo>
                <a:lnTo>
                  <a:pt x="16" y="2688"/>
                </a:lnTo>
                <a:cubicBezTo>
                  <a:pt x="8" y="2688"/>
                  <a:pt x="0" y="2681"/>
                  <a:pt x="0" y="2672"/>
                </a:cubicBezTo>
                <a:lnTo>
                  <a:pt x="0" y="16"/>
                </a:lnTo>
                <a:close/>
                <a:moveTo>
                  <a:pt x="32" y="2672"/>
                </a:moveTo>
                <a:lnTo>
                  <a:pt x="16" y="2656"/>
                </a:lnTo>
                <a:lnTo>
                  <a:pt x="1104" y="2656"/>
                </a:lnTo>
                <a:lnTo>
                  <a:pt x="1088" y="2672"/>
                </a:lnTo>
                <a:lnTo>
                  <a:pt x="1088" y="16"/>
                </a:lnTo>
                <a:lnTo>
                  <a:pt x="1104" y="32"/>
                </a:lnTo>
                <a:lnTo>
                  <a:pt x="16" y="32"/>
                </a:lnTo>
                <a:lnTo>
                  <a:pt x="32" y="16"/>
                </a:lnTo>
                <a:lnTo>
                  <a:pt x="32" y="2672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4" name="Rectangle 65"/>
          <p:cNvSpPr>
            <a:spLocks noChangeArrowheads="1"/>
          </p:cNvSpPr>
          <p:nvPr/>
        </p:nvSpPr>
        <p:spPr bwMode="auto">
          <a:xfrm>
            <a:off x="2617788" y="3609975"/>
            <a:ext cx="646112" cy="12398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65" name="Freeform 66"/>
          <p:cNvSpPr>
            <a:spLocks noEditPoints="1"/>
          </p:cNvSpPr>
          <p:nvPr/>
        </p:nvSpPr>
        <p:spPr bwMode="auto">
          <a:xfrm>
            <a:off x="2609850" y="3581400"/>
            <a:ext cx="663575" cy="1277938"/>
          </a:xfrm>
          <a:custGeom>
            <a:avLst/>
            <a:gdLst>
              <a:gd name="T0" fmla="*/ 0 w 1120"/>
              <a:gd name="T1" fmla="*/ 0 h 2240"/>
              <a:gd name="T2" fmla="*/ 0 w 1120"/>
              <a:gd name="T3" fmla="*/ 0 h 2240"/>
              <a:gd name="T4" fmla="*/ 0 w 1120"/>
              <a:gd name="T5" fmla="*/ 0 h 2240"/>
              <a:gd name="T6" fmla="*/ 0 w 1120"/>
              <a:gd name="T7" fmla="*/ 0 h 2240"/>
              <a:gd name="T8" fmla="*/ 0 w 1120"/>
              <a:gd name="T9" fmla="*/ 0 h 2240"/>
              <a:gd name="T10" fmla="*/ 0 w 1120"/>
              <a:gd name="T11" fmla="*/ 0 h 2240"/>
              <a:gd name="T12" fmla="*/ 0 w 1120"/>
              <a:gd name="T13" fmla="*/ 0 h 2240"/>
              <a:gd name="T14" fmla="*/ 0 w 1120"/>
              <a:gd name="T15" fmla="*/ 0 h 2240"/>
              <a:gd name="T16" fmla="*/ 0 w 1120"/>
              <a:gd name="T17" fmla="*/ 0 h 2240"/>
              <a:gd name="T18" fmla="*/ 0 w 1120"/>
              <a:gd name="T19" fmla="*/ 0 h 2240"/>
              <a:gd name="T20" fmla="*/ 0 w 1120"/>
              <a:gd name="T21" fmla="*/ 0 h 2240"/>
              <a:gd name="T22" fmla="*/ 0 w 1120"/>
              <a:gd name="T23" fmla="*/ 0 h 2240"/>
              <a:gd name="T24" fmla="*/ 0 w 1120"/>
              <a:gd name="T25" fmla="*/ 0 h 2240"/>
              <a:gd name="T26" fmla="*/ 0 w 1120"/>
              <a:gd name="T27" fmla="*/ 0 h 2240"/>
              <a:gd name="T28" fmla="*/ 0 w 1120"/>
              <a:gd name="T29" fmla="*/ 0 h 2240"/>
              <a:gd name="T30" fmla="*/ 0 w 1120"/>
              <a:gd name="T31" fmla="*/ 0 h 2240"/>
              <a:gd name="T32" fmla="*/ 0 w 1120"/>
              <a:gd name="T33" fmla="*/ 0 h 2240"/>
              <a:gd name="T34" fmla="*/ 0 w 1120"/>
              <a:gd name="T35" fmla="*/ 0 h 22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20"/>
              <a:gd name="T55" fmla="*/ 0 h 2240"/>
              <a:gd name="T56" fmla="*/ 1120 w 1120"/>
              <a:gd name="T57" fmla="*/ 2240 h 224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20" h="224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104" y="0"/>
                </a:lnTo>
                <a:cubicBezTo>
                  <a:pt x="1113" y="0"/>
                  <a:pt x="1120" y="8"/>
                  <a:pt x="1120" y="16"/>
                </a:cubicBezTo>
                <a:lnTo>
                  <a:pt x="1120" y="2224"/>
                </a:lnTo>
                <a:cubicBezTo>
                  <a:pt x="1120" y="2233"/>
                  <a:pt x="1113" y="2240"/>
                  <a:pt x="1104" y="2240"/>
                </a:cubicBezTo>
                <a:lnTo>
                  <a:pt x="16" y="2240"/>
                </a:lnTo>
                <a:cubicBezTo>
                  <a:pt x="8" y="2240"/>
                  <a:pt x="0" y="2233"/>
                  <a:pt x="0" y="2224"/>
                </a:cubicBezTo>
                <a:lnTo>
                  <a:pt x="0" y="16"/>
                </a:lnTo>
                <a:close/>
                <a:moveTo>
                  <a:pt x="32" y="2224"/>
                </a:moveTo>
                <a:lnTo>
                  <a:pt x="16" y="2208"/>
                </a:lnTo>
                <a:lnTo>
                  <a:pt x="1104" y="2208"/>
                </a:lnTo>
                <a:lnTo>
                  <a:pt x="1088" y="2224"/>
                </a:lnTo>
                <a:lnTo>
                  <a:pt x="1088" y="16"/>
                </a:lnTo>
                <a:lnTo>
                  <a:pt x="1104" y="32"/>
                </a:lnTo>
                <a:lnTo>
                  <a:pt x="16" y="32"/>
                </a:lnTo>
                <a:lnTo>
                  <a:pt x="32" y="16"/>
                </a:lnTo>
                <a:lnTo>
                  <a:pt x="32" y="222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6" name="Freeform 67"/>
          <p:cNvSpPr>
            <a:spLocks noEditPoints="1"/>
          </p:cNvSpPr>
          <p:nvPr/>
        </p:nvSpPr>
        <p:spPr bwMode="auto">
          <a:xfrm>
            <a:off x="1627188" y="3983038"/>
            <a:ext cx="57150" cy="117475"/>
          </a:xfrm>
          <a:custGeom>
            <a:avLst/>
            <a:gdLst>
              <a:gd name="T0" fmla="*/ 2147483646 w 36"/>
              <a:gd name="T1" fmla="*/ 2147483646 h 71"/>
              <a:gd name="T2" fmla="*/ 2147483646 w 36"/>
              <a:gd name="T3" fmla="*/ 2147483646 h 71"/>
              <a:gd name="T4" fmla="*/ 2147483646 w 36"/>
              <a:gd name="T5" fmla="*/ 0 h 71"/>
              <a:gd name="T6" fmla="*/ 2147483646 w 36"/>
              <a:gd name="T7" fmla="*/ 2147483646 h 71"/>
              <a:gd name="T8" fmla="*/ 0 w 36"/>
              <a:gd name="T9" fmla="*/ 2147483646 h 71"/>
              <a:gd name="T10" fmla="*/ 2147483646 w 36"/>
              <a:gd name="T11" fmla="*/ 2147483646 h 71"/>
              <a:gd name="T12" fmla="*/ 0 w 36"/>
              <a:gd name="T13" fmla="*/ 2147483646 h 71"/>
              <a:gd name="T14" fmla="*/ 0 w 36"/>
              <a:gd name="T15" fmla="*/ 0 h 71"/>
              <a:gd name="T16" fmla="*/ 2147483646 w 36"/>
              <a:gd name="T17" fmla="*/ 0 h 71"/>
              <a:gd name="T18" fmla="*/ 0 w 36"/>
              <a:gd name="T19" fmla="*/ 0 h 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71"/>
              <a:gd name="T32" fmla="*/ 36 w 36"/>
              <a:gd name="T33" fmla="*/ 71 h 7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71">
                <a:moveTo>
                  <a:pt x="18" y="71"/>
                </a:moveTo>
                <a:lnTo>
                  <a:pt x="18" y="36"/>
                </a:lnTo>
                <a:lnTo>
                  <a:pt x="18" y="0"/>
                </a:lnTo>
                <a:lnTo>
                  <a:pt x="18" y="71"/>
                </a:lnTo>
                <a:close/>
                <a:moveTo>
                  <a:pt x="0" y="71"/>
                </a:moveTo>
                <a:lnTo>
                  <a:pt x="36" y="71"/>
                </a:lnTo>
                <a:lnTo>
                  <a:pt x="0" y="71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7" name="Freeform 68"/>
          <p:cNvSpPr>
            <a:spLocks noEditPoints="1"/>
          </p:cNvSpPr>
          <p:nvPr/>
        </p:nvSpPr>
        <p:spPr bwMode="auto">
          <a:xfrm>
            <a:off x="1627188" y="3978275"/>
            <a:ext cx="57150" cy="127000"/>
          </a:xfrm>
          <a:custGeom>
            <a:avLst/>
            <a:gdLst>
              <a:gd name="T0" fmla="*/ 2147483646 w 36"/>
              <a:gd name="T1" fmla="*/ 2147483646 h 77"/>
              <a:gd name="T2" fmla="*/ 2147483646 w 36"/>
              <a:gd name="T3" fmla="*/ 2147483646 h 77"/>
              <a:gd name="T4" fmla="*/ 2147483646 w 36"/>
              <a:gd name="T5" fmla="*/ 2147483646 h 77"/>
              <a:gd name="T6" fmla="*/ 2147483646 w 36"/>
              <a:gd name="T7" fmla="*/ 2147483646 h 77"/>
              <a:gd name="T8" fmla="*/ 2147483646 w 36"/>
              <a:gd name="T9" fmla="*/ 2147483646 h 77"/>
              <a:gd name="T10" fmla="*/ 2147483646 w 36"/>
              <a:gd name="T11" fmla="*/ 2147483646 h 77"/>
              <a:gd name="T12" fmla="*/ 2147483646 w 36"/>
              <a:gd name="T13" fmla="*/ 2147483646 h 77"/>
              <a:gd name="T14" fmla="*/ 0 w 36"/>
              <a:gd name="T15" fmla="*/ 2147483646 h 77"/>
              <a:gd name="T16" fmla="*/ 2147483646 w 36"/>
              <a:gd name="T17" fmla="*/ 2147483646 h 77"/>
              <a:gd name="T18" fmla="*/ 2147483646 w 36"/>
              <a:gd name="T19" fmla="*/ 2147483646 h 77"/>
              <a:gd name="T20" fmla="*/ 0 w 36"/>
              <a:gd name="T21" fmla="*/ 2147483646 h 77"/>
              <a:gd name="T22" fmla="*/ 0 w 36"/>
              <a:gd name="T23" fmla="*/ 2147483646 h 77"/>
              <a:gd name="T24" fmla="*/ 0 w 36"/>
              <a:gd name="T25" fmla="*/ 0 h 77"/>
              <a:gd name="T26" fmla="*/ 2147483646 w 36"/>
              <a:gd name="T27" fmla="*/ 0 h 77"/>
              <a:gd name="T28" fmla="*/ 2147483646 w 36"/>
              <a:gd name="T29" fmla="*/ 2147483646 h 77"/>
              <a:gd name="T30" fmla="*/ 0 w 36"/>
              <a:gd name="T31" fmla="*/ 2147483646 h 77"/>
              <a:gd name="T32" fmla="*/ 0 w 36"/>
              <a:gd name="T33" fmla="*/ 0 h 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77"/>
              <a:gd name="T53" fmla="*/ 36 w 36"/>
              <a:gd name="T54" fmla="*/ 77 h 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77">
                <a:moveTo>
                  <a:pt x="15" y="74"/>
                </a:moveTo>
                <a:lnTo>
                  <a:pt x="15" y="39"/>
                </a:lnTo>
                <a:lnTo>
                  <a:pt x="15" y="3"/>
                </a:lnTo>
                <a:lnTo>
                  <a:pt x="21" y="3"/>
                </a:lnTo>
                <a:lnTo>
                  <a:pt x="21" y="39"/>
                </a:lnTo>
                <a:lnTo>
                  <a:pt x="21" y="74"/>
                </a:lnTo>
                <a:lnTo>
                  <a:pt x="15" y="74"/>
                </a:lnTo>
                <a:close/>
                <a:moveTo>
                  <a:pt x="0" y="71"/>
                </a:moveTo>
                <a:lnTo>
                  <a:pt x="36" y="71"/>
                </a:lnTo>
                <a:lnTo>
                  <a:pt x="36" y="77"/>
                </a:lnTo>
                <a:lnTo>
                  <a:pt x="0" y="77"/>
                </a:lnTo>
                <a:lnTo>
                  <a:pt x="0" y="71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68" name="Freeform 69"/>
          <p:cNvSpPr>
            <a:spLocks noEditPoints="1"/>
          </p:cNvSpPr>
          <p:nvPr/>
        </p:nvSpPr>
        <p:spPr bwMode="auto">
          <a:xfrm>
            <a:off x="2262188" y="2876550"/>
            <a:ext cx="57150" cy="704850"/>
          </a:xfrm>
          <a:custGeom>
            <a:avLst/>
            <a:gdLst>
              <a:gd name="T0" fmla="*/ 2147483646 w 36"/>
              <a:gd name="T1" fmla="*/ 2147483646 h 427"/>
              <a:gd name="T2" fmla="*/ 2147483646 w 36"/>
              <a:gd name="T3" fmla="*/ 2147483646 h 427"/>
              <a:gd name="T4" fmla="*/ 2147483646 w 36"/>
              <a:gd name="T5" fmla="*/ 0 h 427"/>
              <a:gd name="T6" fmla="*/ 2147483646 w 36"/>
              <a:gd name="T7" fmla="*/ 2147483646 h 427"/>
              <a:gd name="T8" fmla="*/ 0 w 36"/>
              <a:gd name="T9" fmla="*/ 2147483646 h 427"/>
              <a:gd name="T10" fmla="*/ 2147483646 w 36"/>
              <a:gd name="T11" fmla="*/ 2147483646 h 427"/>
              <a:gd name="T12" fmla="*/ 0 w 36"/>
              <a:gd name="T13" fmla="*/ 2147483646 h 427"/>
              <a:gd name="T14" fmla="*/ 0 w 36"/>
              <a:gd name="T15" fmla="*/ 0 h 427"/>
              <a:gd name="T16" fmla="*/ 2147483646 w 36"/>
              <a:gd name="T17" fmla="*/ 0 h 427"/>
              <a:gd name="T18" fmla="*/ 0 w 36"/>
              <a:gd name="T19" fmla="*/ 0 h 4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427"/>
              <a:gd name="T32" fmla="*/ 36 w 36"/>
              <a:gd name="T33" fmla="*/ 427 h 4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427">
                <a:moveTo>
                  <a:pt x="18" y="427"/>
                </a:moveTo>
                <a:lnTo>
                  <a:pt x="18" y="213"/>
                </a:lnTo>
                <a:lnTo>
                  <a:pt x="18" y="0"/>
                </a:lnTo>
                <a:lnTo>
                  <a:pt x="18" y="427"/>
                </a:lnTo>
                <a:close/>
                <a:moveTo>
                  <a:pt x="0" y="427"/>
                </a:moveTo>
                <a:lnTo>
                  <a:pt x="36" y="427"/>
                </a:lnTo>
                <a:lnTo>
                  <a:pt x="0" y="427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9" name="Freeform 70"/>
          <p:cNvSpPr>
            <a:spLocks noEditPoints="1"/>
          </p:cNvSpPr>
          <p:nvPr/>
        </p:nvSpPr>
        <p:spPr bwMode="auto">
          <a:xfrm>
            <a:off x="2262188" y="2871788"/>
            <a:ext cx="57150" cy="714375"/>
          </a:xfrm>
          <a:custGeom>
            <a:avLst/>
            <a:gdLst>
              <a:gd name="T0" fmla="*/ 2147483646 w 36"/>
              <a:gd name="T1" fmla="*/ 2147483646 h 433"/>
              <a:gd name="T2" fmla="*/ 2147483646 w 36"/>
              <a:gd name="T3" fmla="*/ 2147483646 h 433"/>
              <a:gd name="T4" fmla="*/ 2147483646 w 36"/>
              <a:gd name="T5" fmla="*/ 2147483646 h 433"/>
              <a:gd name="T6" fmla="*/ 2147483646 w 36"/>
              <a:gd name="T7" fmla="*/ 2147483646 h 433"/>
              <a:gd name="T8" fmla="*/ 2147483646 w 36"/>
              <a:gd name="T9" fmla="*/ 2147483646 h 433"/>
              <a:gd name="T10" fmla="*/ 2147483646 w 36"/>
              <a:gd name="T11" fmla="*/ 2147483646 h 433"/>
              <a:gd name="T12" fmla="*/ 2147483646 w 36"/>
              <a:gd name="T13" fmla="*/ 2147483646 h 433"/>
              <a:gd name="T14" fmla="*/ 0 w 36"/>
              <a:gd name="T15" fmla="*/ 2147483646 h 433"/>
              <a:gd name="T16" fmla="*/ 2147483646 w 36"/>
              <a:gd name="T17" fmla="*/ 2147483646 h 433"/>
              <a:gd name="T18" fmla="*/ 2147483646 w 36"/>
              <a:gd name="T19" fmla="*/ 2147483646 h 433"/>
              <a:gd name="T20" fmla="*/ 0 w 36"/>
              <a:gd name="T21" fmla="*/ 2147483646 h 433"/>
              <a:gd name="T22" fmla="*/ 0 w 36"/>
              <a:gd name="T23" fmla="*/ 2147483646 h 433"/>
              <a:gd name="T24" fmla="*/ 0 w 36"/>
              <a:gd name="T25" fmla="*/ 0 h 433"/>
              <a:gd name="T26" fmla="*/ 2147483646 w 36"/>
              <a:gd name="T27" fmla="*/ 0 h 433"/>
              <a:gd name="T28" fmla="*/ 2147483646 w 36"/>
              <a:gd name="T29" fmla="*/ 2147483646 h 433"/>
              <a:gd name="T30" fmla="*/ 0 w 36"/>
              <a:gd name="T31" fmla="*/ 2147483646 h 433"/>
              <a:gd name="T32" fmla="*/ 0 w 36"/>
              <a:gd name="T33" fmla="*/ 0 h 4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433"/>
              <a:gd name="T53" fmla="*/ 36 w 36"/>
              <a:gd name="T54" fmla="*/ 433 h 43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433">
                <a:moveTo>
                  <a:pt x="15" y="430"/>
                </a:moveTo>
                <a:lnTo>
                  <a:pt x="15" y="216"/>
                </a:lnTo>
                <a:lnTo>
                  <a:pt x="15" y="3"/>
                </a:lnTo>
                <a:lnTo>
                  <a:pt x="21" y="3"/>
                </a:lnTo>
                <a:lnTo>
                  <a:pt x="21" y="216"/>
                </a:lnTo>
                <a:lnTo>
                  <a:pt x="21" y="430"/>
                </a:lnTo>
                <a:lnTo>
                  <a:pt x="15" y="430"/>
                </a:lnTo>
                <a:close/>
                <a:moveTo>
                  <a:pt x="0" y="427"/>
                </a:moveTo>
                <a:lnTo>
                  <a:pt x="36" y="427"/>
                </a:lnTo>
                <a:lnTo>
                  <a:pt x="36" y="433"/>
                </a:lnTo>
                <a:lnTo>
                  <a:pt x="0" y="433"/>
                </a:lnTo>
                <a:lnTo>
                  <a:pt x="0" y="427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0" name="Freeform 71"/>
          <p:cNvSpPr>
            <a:spLocks noEditPoints="1"/>
          </p:cNvSpPr>
          <p:nvPr/>
        </p:nvSpPr>
        <p:spPr bwMode="auto">
          <a:xfrm>
            <a:off x="2908300" y="2700338"/>
            <a:ext cx="57150" cy="676275"/>
          </a:xfrm>
          <a:custGeom>
            <a:avLst/>
            <a:gdLst>
              <a:gd name="T0" fmla="*/ 2147483646 w 36"/>
              <a:gd name="T1" fmla="*/ 2147483646 h 410"/>
              <a:gd name="T2" fmla="*/ 2147483646 w 36"/>
              <a:gd name="T3" fmla="*/ 2147483646 h 410"/>
              <a:gd name="T4" fmla="*/ 2147483646 w 36"/>
              <a:gd name="T5" fmla="*/ 0 h 410"/>
              <a:gd name="T6" fmla="*/ 2147483646 w 36"/>
              <a:gd name="T7" fmla="*/ 2147483646 h 410"/>
              <a:gd name="T8" fmla="*/ 0 w 36"/>
              <a:gd name="T9" fmla="*/ 2147483646 h 410"/>
              <a:gd name="T10" fmla="*/ 2147483646 w 36"/>
              <a:gd name="T11" fmla="*/ 2147483646 h 410"/>
              <a:gd name="T12" fmla="*/ 0 w 36"/>
              <a:gd name="T13" fmla="*/ 2147483646 h 410"/>
              <a:gd name="T14" fmla="*/ 0 w 36"/>
              <a:gd name="T15" fmla="*/ 0 h 410"/>
              <a:gd name="T16" fmla="*/ 2147483646 w 36"/>
              <a:gd name="T17" fmla="*/ 0 h 410"/>
              <a:gd name="T18" fmla="*/ 0 w 36"/>
              <a:gd name="T19" fmla="*/ 0 h 4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410"/>
              <a:gd name="T32" fmla="*/ 36 w 36"/>
              <a:gd name="T33" fmla="*/ 410 h 4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410">
                <a:moveTo>
                  <a:pt x="18" y="410"/>
                </a:moveTo>
                <a:lnTo>
                  <a:pt x="18" y="205"/>
                </a:lnTo>
                <a:lnTo>
                  <a:pt x="18" y="0"/>
                </a:lnTo>
                <a:lnTo>
                  <a:pt x="18" y="410"/>
                </a:lnTo>
                <a:close/>
                <a:moveTo>
                  <a:pt x="0" y="410"/>
                </a:moveTo>
                <a:lnTo>
                  <a:pt x="36" y="410"/>
                </a:lnTo>
                <a:lnTo>
                  <a:pt x="0" y="410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1" name="Freeform 73"/>
          <p:cNvSpPr>
            <a:spLocks noEditPoints="1"/>
          </p:cNvSpPr>
          <p:nvPr/>
        </p:nvSpPr>
        <p:spPr bwMode="auto">
          <a:xfrm>
            <a:off x="3543300" y="3227388"/>
            <a:ext cx="57150" cy="549275"/>
          </a:xfrm>
          <a:custGeom>
            <a:avLst/>
            <a:gdLst>
              <a:gd name="T0" fmla="*/ 2147483646 w 36"/>
              <a:gd name="T1" fmla="*/ 2147483646 h 333"/>
              <a:gd name="T2" fmla="*/ 2147483646 w 36"/>
              <a:gd name="T3" fmla="*/ 2147483646 h 333"/>
              <a:gd name="T4" fmla="*/ 2147483646 w 36"/>
              <a:gd name="T5" fmla="*/ 0 h 333"/>
              <a:gd name="T6" fmla="*/ 2147483646 w 36"/>
              <a:gd name="T7" fmla="*/ 2147483646 h 333"/>
              <a:gd name="T8" fmla="*/ 0 w 36"/>
              <a:gd name="T9" fmla="*/ 2147483646 h 333"/>
              <a:gd name="T10" fmla="*/ 2147483646 w 36"/>
              <a:gd name="T11" fmla="*/ 2147483646 h 333"/>
              <a:gd name="T12" fmla="*/ 0 w 36"/>
              <a:gd name="T13" fmla="*/ 2147483646 h 333"/>
              <a:gd name="T14" fmla="*/ 0 w 36"/>
              <a:gd name="T15" fmla="*/ 0 h 333"/>
              <a:gd name="T16" fmla="*/ 2147483646 w 36"/>
              <a:gd name="T17" fmla="*/ 0 h 333"/>
              <a:gd name="T18" fmla="*/ 0 w 36"/>
              <a:gd name="T19" fmla="*/ 0 h 3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"/>
              <a:gd name="T31" fmla="*/ 0 h 333"/>
              <a:gd name="T32" fmla="*/ 36 w 36"/>
              <a:gd name="T33" fmla="*/ 333 h 3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" h="333">
                <a:moveTo>
                  <a:pt x="18" y="333"/>
                </a:moveTo>
                <a:lnTo>
                  <a:pt x="18" y="167"/>
                </a:lnTo>
                <a:lnTo>
                  <a:pt x="18" y="0"/>
                </a:lnTo>
                <a:lnTo>
                  <a:pt x="18" y="333"/>
                </a:lnTo>
                <a:close/>
                <a:moveTo>
                  <a:pt x="0" y="333"/>
                </a:moveTo>
                <a:lnTo>
                  <a:pt x="36" y="333"/>
                </a:lnTo>
                <a:lnTo>
                  <a:pt x="0" y="333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2" name="Freeform 74"/>
          <p:cNvSpPr>
            <a:spLocks noEditPoints="1"/>
          </p:cNvSpPr>
          <p:nvPr/>
        </p:nvSpPr>
        <p:spPr bwMode="auto">
          <a:xfrm>
            <a:off x="2890838" y="3386138"/>
            <a:ext cx="46037" cy="398462"/>
          </a:xfrm>
          <a:custGeom>
            <a:avLst/>
            <a:gdLst>
              <a:gd name="T0" fmla="*/ 2147483646 w 36"/>
              <a:gd name="T1" fmla="*/ 2147483646 h 338"/>
              <a:gd name="T2" fmla="*/ 2147483646 w 36"/>
              <a:gd name="T3" fmla="*/ 2147483646 h 338"/>
              <a:gd name="T4" fmla="*/ 2147483646 w 36"/>
              <a:gd name="T5" fmla="*/ 2147483646 h 338"/>
              <a:gd name="T6" fmla="*/ 2147483646 w 36"/>
              <a:gd name="T7" fmla="*/ 2147483646 h 338"/>
              <a:gd name="T8" fmla="*/ 2147483646 w 36"/>
              <a:gd name="T9" fmla="*/ 2147483646 h 338"/>
              <a:gd name="T10" fmla="*/ 2147483646 w 36"/>
              <a:gd name="T11" fmla="*/ 2147483646 h 338"/>
              <a:gd name="T12" fmla="*/ 2147483646 w 36"/>
              <a:gd name="T13" fmla="*/ 2147483646 h 338"/>
              <a:gd name="T14" fmla="*/ 0 w 36"/>
              <a:gd name="T15" fmla="*/ 2147483646 h 338"/>
              <a:gd name="T16" fmla="*/ 2147483646 w 36"/>
              <a:gd name="T17" fmla="*/ 2147483646 h 338"/>
              <a:gd name="T18" fmla="*/ 2147483646 w 36"/>
              <a:gd name="T19" fmla="*/ 2147483646 h 338"/>
              <a:gd name="T20" fmla="*/ 0 w 36"/>
              <a:gd name="T21" fmla="*/ 2147483646 h 338"/>
              <a:gd name="T22" fmla="*/ 0 w 36"/>
              <a:gd name="T23" fmla="*/ 2147483646 h 338"/>
              <a:gd name="T24" fmla="*/ 0 w 36"/>
              <a:gd name="T25" fmla="*/ 0 h 338"/>
              <a:gd name="T26" fmla="*/ 2147483646 w 36"/>
              <a:gd name="T27" fmla="*/ 0 h 338"/>
              <a:gd name="T28" fmla="*/ 2147483646 w 36"/>
              <a:gd name="T29" fmla="*/ 2147483646 h 338"/>
              <a:gd name="T30" fmla="*/ 0 w 36"/>
              <a:gd name="T31" fmla="*/ 2147483646 h 338"/>
              <a:gd name="T32" fmla="*/ 0 w 36"/>
              <a:gd name="T33" fmla="*/ 0 h 3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6"/>
              <a:gd name="T52" fmla="*/ 0 h 338"/>
              <a:gd name="T53" fmla="*/ 36 w 36"/>
              <a:gd name="T54" fmla="*/ 338 h 33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6" h="338">
                <a:moveTo>
                  <a:pt x="15" y="335"/>
                </a:moveTo>
                <a:lnTo>
                  <a:pt x="15" y="169"/>
                </a:lnTo>
                <a:lnTo>
                  <a:pt x="15" y="2"/>
                </a:lnTo>
                <a:lnTo>
                  <a:pt x="21" y="2"/>
                </a:lnTo>
                <a:lnTo>
                  <a:pt x="21" y="169"/>
                </a:lnTo>
                <a:lnTo>
                  <a:pt x="21" y="335"/>
                </a:lnTo>
                <a:lnTo>
                  <a:pt x="15" y="335"/>
                </a:lnTo>
                <a:close/>
                <a:moveTo>
                  <a:pt x="0" y="332"/>
                </a:moveTo>
                <a:lnTo>
                  <a:pt x="36" y="332"/>
                </a:lnTo>
                <a:lnTo>
                  <a:pt x="36" y="338"/>
                </a:lnTo>
                <a:lnTo>
                  <a:pt x="0" y="338"/>
                </a:lnTo>
                <a:lnTo>
                  <a:pt x="0" y="332"/>
                </a:lnTo>
                <a:close/>
                <a:moveTo>
                  <a:pt x="0" y="0"/>
                </a:moveTo>
                <a:lnTo>
                  <a:pt x="36" y="0"/>
                </a:lnTo>
                <a:lnTo>
                  <a:pt x="36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3" name="Rectangle 75"/>
          <p:cNvSpPr>
            <a:spLocks noChangeArrowheads="1"/>
          </p:cNvSpPr>
          <p:nvPr/>
        </p:nvSpPr>
        <p:spPr bwMode="auto">
          <a:xfrm>
            <a:off x="835025" y="2409825"/>
            <a:ext cx="19050" cy="243998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bevel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74" name="Freeform 76"/>
          <p:cNvSpPr>
            <a:spLocks noEditPoints="1"/>
          </p:cNvSpPr>
          <p:nvPr/>
        </p:nvSpPr>
        <p:spPr bwMode="auto">
          <a:xfrm>
            <a:off x="796925" y="2400300"/>
            <a:ext cx="47625" cy="2459038"/>
          </a:xfrm>
          <a:custGeom>
            <a:avLst/>
            <a:gdLst>
              <a:gd name="T0" fmla="*/ 0 w 30"/>
              <a:gd name="T1" fmla="*/ 2147483646 h 1492"/>
              <a:gd name="T2" fmla="*/ 2147483646 w 30"/>
              <a:gd name="T3" fmla="*/ 2147483646 h 1492"/>
              <a:gd name="T4" fmla="*/ 2147483646 w 30"/>
              <a:gd name="T5" fmla="*/ 2147483646 h 1492"/>
              <a:gd name="T6" fmla="*/ 0 w 30"/>
              <a:gd name="T7" fmla="*/ 2147483646 h 1492"/>
              <a:gd name="T8" fmla="*/ 0 w 30"/>
              <a:gd name="T9" fmla="*/ 2147483646 h 1492"/>
              <a:gd name="T10" fmla="*/ 0 w 30"/>
              <a:gd name="T11" fmla="*/ 2147483646 h 1492"/>
              <a:gd name="T12" fmla="*/ 2147483646 w 30"/>
              <a:gd name="T13" fmla="*/ 2147483646 h 1492"/>
              <a:gd name="T14" fmla="*/ 2147483646 w 30"/>
              <a:gd name="T15" fmla="*/ 2147483646 h 1492"/>
              <a:gd name="T16" fmla="*/ 0 w 30"/>
              <a:gd name="T17" fmla="*/ 2147483646 h 1492"/>
              <a:gd name="T18" fmla="*/ 0 w 30"/>
              <a:gd name="T19" fmla="*/ 2147483646 h 1492"/>
              <a:gd name="T20" fmla="*/ 0 w 30"/>
              <a:gd name="T21" fmla="*/ 2147483646 h 1492"/>
              <a:gd name="T22" fmla="*/ 2147483646 w 30"/>
              <a:gd name="T23" fmla="*/ 2147483646 h 1492"/>
              <a:gd name="T24" fmla="*/ 2147483646 w 30"/>
              <a:gd name="T25" fmla="*/ 2147483646 h 1492"/>
              <a:gd name="T26" fmla="*/ 0 w 30"/>
              <a:gd name="T27" fmla="*/ 2147483646 h 1492"/>
              <a:gd name="T28" fmla="*/ 0 w 30"/>
              <a:gd name="T29" fmla="*/ 2147483646 h 1492"/>
              <a:gd name="T30" fmla="*/ 0 w 30"/>
              <a:gd name="T31" fmla="*/ 2147483646 h 1492"/>
              <a:gd name="T32" fmla="*/ 2147483646 w 30"/>
              <a:gd name="T33" fmla="*/ 2147483646 h 1492"/>
              <a:gd name="T34" fmla="*/ 2147483646 w 30"/>
              <a:gd name="T35" fmla="*/ 2147483646 h 1492"/>
              <a:gd name="T36" fmla="*/ 0 w 30"/>
              <a:gd name="T37" fmla="*/ 2147483646 h 1492"/>
              <a:gd name="T38" fmla="*/ 0 w 30"/>
              <a:gd name="T39" fmla="*/ 2147483646 h 1492"/>
              <a:gd name="T40" fmla="*/ 0 w 30"/>
              <a:gd name="T41" fmla="*/ 2147483646 h 1492"/>
              <a:gd name="T42" fmla="*/ 2147483646 w 30"/>
              <a:gd name="T43" fmla="*/ 2147483646 h 1492"/>
              <a:gd name="T44" fmla="*/ 2147483646 w 30"/>
              <a:gd name="T45" fmla="*/ 2147483646 h 1492"/>
              <a:gd name="T46" fmla="*/ 0 w 30"/>
              <a:gd name="T47" fmla="*/ 2147483646 h 1492"/>
              <a:gd name="T48" fmla="*/ 0 w 30"/>
              <a:gd name="T49" fmla="*/ 2147483646 h 1492"/>
              <a:gd name="T50" fmla="*/ 0 w 30"/>
              <a:gd name="T51" fmla="*/ 2147483646 h 1492"/>
              <a:gd name="T52" fmla="*/ 2147483646 w 30"/>
              <a:gd name="T53" fmla="*/ 2147483646 h 1492"/>
              <a:gd name="T54" fmla="*/ 2147483646 w 30"/>
              <a:gd name="T55" fmla="*/ 2147483646 h 1492"/>
              <a:gd name="T56" fmla="*/ 0 w 30"/>
              <a:gd name="T57" fmla="*/ 2147483646 h 1492"/>
              <a:gd name="T58" fmla="*/ 0 w 30"/>
              <a:gd name="T59" fmla="*/ 2147483646 h 1492"/>
              <a:gd name="T60" fmla="*/ 0 w 30"/>
              <a:gd name="T61" fmla="*/ 2147483646 h 1492"/>
              <a:gd name="T62" fmla="*/ 2147483646 w 30"/>
              <a:gd name="T63" fmla="*/ 2147483646 h 1492"/>
              <a:gd name="T64" fmla="*/ 2147483646 w 30"/>
              <a:gd name="T65" fmla="*/ 2147483646 h 1492"/>
              <a:gd name="T66" fmla="*/ 0 w 30"/>
              <a:gd name="T67" fmla="*/ 2147483646 h 1492"/>
              <a:gd name="T68" fmla="*/ 0 w 30"/>
              <a:gd name="T69" fmla="*/ 2147483646 h 1492"/>
              <a:gd name="T70" fmla="*/ 0 w 30"/>
              <a:gd name="T71" fmla="*/ 0 h 1492"/>
              <a:gd name="T72" fmla="*/ 2147483646 w 30"/>
              <a:gd name="T73" fmla="*/ 0 h 1492"/>
              <a:gd name="T74" fmla="*/ 2147483646 w 30"/>
              <a:gd name="T75" fmla="*/ 2147483646 h 1492"/>
              <a:gd name="T76" fmla="*/ 0 w 30"/>
              <a:gd name="T77" fmla="*/ 2147483646 h 1492"/>
              <a:gd name="T78" fmla="*/ 0 w 30"/>
              <a:gd name="T79" fmla="*/ 0 h 149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0"/>
              <a:gd name="T121" fmla="*/ 0 h 1492"/>
              <a:gd name="T122" fmla="*/ 30 w 30"/>
              <a:gd name="T123" fmla="*/ 1492 h 149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0" h="1492">
                <a:moveTo>
                  <a:pt x="0" y="1480"/>
                </a:moveTo>
                <a:lnTo>
                  <a:pt x="30" y="1480"/>
                </a:lnTo>
                <a:lnTo>
                  <a:pt x="30" y="1492"/>
                </a:lnTo>
                <a:lnTo>
                  <a:pt x="0" y="1492"/>
                </a:lnTo>
                <a:lnTo>
                  <a:pt x="0" y="1480"/>
                </a:lnTo>
                <a:close/>
                <a:moveTo>
                  <a:pt x="0" y="1266"/>
                </a:moveTo>
                <a:lnTo>
                  <a:pt x="30" y="1266"/>
                </a:lnTo>
                <a:lnTo>
                  <a:pt x="30" y="1278"/>
                </a:lnTo>
                <a:lnTo>
                  <a:pt x="0" y="1278"/>
                </a:lnTo>
                <a:lnTo>
                  <a:pt x="0" y="1266"/>
                </a:lnTo>
                <a:close/>
                <a:moveTo>
                  <a:pt x="0" y="1058"/>
                </a:moveTo>
                <a:lnTo>
                  <a:pt x="30" y="1058"/>
                </a:lnTo>
                <a:lnTo>
                  <a:pt x="30" y="1070"/>
                </a:lnTo>
                <a:lnTo>
                  <a:pt x="0" y="1070"/>
                </a:lnTo>
                <a:lnTo>
                  <a:pt x="0" y="1058"/>
                </a:lnTo>
                <a:close/>
                <a:moveTo>
                  <a:pt x="0" y="844"/>
                </a:moveTo>
                <a:lnTo>
                  <a:pt x="30" y="844"/>
                </a:lnTo>
                <a:lnTo>
                  <a:pt x="30" y="856"/>
                </a:lnTo>
                <a:lnTo>
                  <a:pt x="0" y="856"/>
                </a:lnTo>
                <a:lnTo>
                  <a:pt x="0" y="844"/>
                </a:lnTo>
                <a:close/>
                <a:moveTo>
                  <a:pt x="0" y="636"/>
                </a:moveTo>
                <a:lnTo>
                  <a:pt x="30" y="636"/>
                </a:lnTo>
                <a:lnTo>
                  <a:pt x="30" y="648"/>
                </a:lnTo>
                <a:lnTo>
                  <a:pt x="0" y="648"/>
                </a:lnTo>
                <a:lnTo>
                  <a:pt x="0" y="636"/>
                </a:lnTo>
                <a:close/>
                <a:moveTo>
                  <a:pt x="0" y="422"/>
                </a:moveTo>
                <a:lnTo>
                  <a:pt x="30" y="422"/>
                </a:lnTo>
                <a:lnTo>
                  <a:pt x="30" y="434"/>
                </a:lnTo>
                <a:lnTo>
                  <a:pt x="0" y="434"/>
                </a:lnTo>
                <a:lnTo>
                  <a:pt x="0" y="422"/>
                </a:lnTo>
                <a:close/>
                <a:moveTo>
                  <a:pt x="0" y="208"/>
                </a:moveTo>
                <a:lnTo>
                  <a:pt x="30" y="208"/>
                </a:lnTo>
                <a:lnTo>
                  <a:pt x="30" y="220"/>
                </a:lnTo>
                <a:lnTo>
                  <a:pt x="0" y="220"/>
                </a:lnTo>
                <a:lnTo>
                  <a:pt x="0" y="208"/>
                </a:lnTo>
                <a:close/>
                <a:moveTo>
                  <a:pt x="0" y="0"/>
                </a:moveTo>
                <a:lnTo>
                  <a:pt x="30" y="0"/>
                </a:lnTo>
                <a:lnTo>
                  <a:pt x="30" y="12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5" name="Rectangle 77"/>
          <p:cNvSpPr>
            <a:spLocks noChangeArrowheads="1"/>
          </p:cNvSpPr>
          <p:nvPr/>
        </p:nvSpPr>
        <p:spPr bwMode="auto">
          <a:xfrm>
            <a:off x="844550" y="4840288"/>
            <a:ext cx="3519488" cy="476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bevel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76" name="Freeform 78"/>
          <p:cNvSpPr>
            <a:spLocks noEditPoints="1"/>
          </p:cNvSpPr>
          <p:nvPr/>
        </p:nvSpPr>
        <p:spPr bwMode="auto">
          <a:xfrm>
            <a:off x="835025" y="4849813"/>
            <a:ext cx="3538538" cy="47625"/>
          </a:xfrm>
          <a:custGeom>
            <a:avLst/>
            <a:gdLst>
              <a:gd name="T0" fmla="*/ 2147483646 w 2229"/>
              <a:gd name="T1" fmla="*/ 0 h 29"/>
              <a:gd name="T2" fmla="*/ 2147483646 w 2229"/>
              <a:gd name="T3" fmla="*/ 2147483646 h 29"/>
              <a:gd name="T4" fmla="*/ 0 w 2229"/>
              <a:gd name="T5" fmla="*/ 2147483646 h 29"/>
              <a:gd name="T6" fmla="*/ 0 w 2229"/>
              <a:gd name="T7" fmla="*/ 0 h 29"/>
              <a:gd name="T8" fmla="*/ 2147483646 w 2229"/>
              <a:gd name="T9" fmla="*/ 0 h 29"/>
              <a:gd name="T10" fmla="*/ 2147483646 w 2229"/>
              <a:gd name="T11" fmla="*/ 0 h 29"/>
              <a:gd name="T12" fmla="*/ 2147483646 w 2229"/>
              <a:gd name="T13" fmla="*/ 2147483646 h 29"/>
              <a:gd name="T14" fmla="*/ 2147483646 w 2229"/>
              <a:gd name="T15" fmla="*/ 2147483646 h 29"/>
              <a:gd name="T16" fmla="*/ 2147483646 w 2229"/>
              <a:gd name="T17" fmla="*/ 0 h 29"/>
              <a:gd name="T18" fmla="*/ 2147483646 w 2229"/>
              <a:gd name="T19" fmla="*/ 0 h 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29"/>
              <a:gd name="T31" fmla="*/ 0 h 29"/>
              <a:gd name="T32" fmla="*/ 2229 w 2229"/>
              <a:gd name="T33" fmla="*/ 29 h 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29" h="29">
                <a:moveTo>
                  <a:pt x="12" y="0"/>
                </a:moveTo>
                <a:lnTo>
                  <a:pt x="12" y="29"/>
                </a:lnTo>
                <a:lnTo>
                  <a:pt x="0" y="29"/>
                </a:lnTo>
                <a:lnTo>
                  <a:pt x="0" y="0"/>
                </a:lnTo>
                <a:lnTo>
                  <a:pt x="12" y="0"/>
                </a:lnTo>
                <a:close/>
                <a:moveTo>
                  <a:pt x="2229" y="0"/>
                </a:moveTo>
                <a:lnTo>
                  <a:pt x="2229" y="29"/>
                </a:lnTo>
                <a:lnTo>
                  <a:pt x="2217" y="29"/>
                </a:lnTo>
                <a:lnTo>
                  <a:pt x="2217" y="0"/>
                </a:lnTo>
                <a:lnTo>
                  <a:pt x="2229" y="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77" name="Rectangle 79"/>
          <p:cNvSpPr>
            <a:spLocks noChangeArrowheads="1"/>
          </p:cNvSpPr>
          <p:nvPr/>
        </p:nvSpPr>
        <p:spPr bwMode="auto">
          <a:xfrm>
            <a:off x="631825" y="4749800"/>
            <a:ext cx="150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0</a:t>
            </a:r>
            <a:endParaRPr lang="en-US" altLang="en-US" sz="1800"/>
          </a:p>
        </p:txBody>
      </p:sp>
      <p:sp>
        <p:nvSpPr>
          <p:cNvPr id="13378" name="Rectangle 80"/>
          <p:cNvSpPr>
            <a:spLocks noChangeArrowheads="1"/>
          </p:cNvSpPr>
          <p:nvPr/>
        </p:nvSpPr>
        <p:spPr bwMode="auto">
          <a:xfrm>
            <a:off x="631825" y="4402138"/>
            <a:ext cx="1508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1</a:t>
            </a:r>
            <a:endParaRPr lang="en-US" altLang="en-US" sz="1800"/>
          </a:p>
        </p:txBody>
      </p:sp>
      <p:sp>
        <p:nvSpPr>
          <p:cNvPr id="13379" name="Rectangle 81"/>
          <p:cNvSpPr>
            <a:spLocks noChangeArrowheads="1"/>
          </p:cNvSpPr>
          <p:nvPr/>
        </p:nvSpPr>
        <p:spPr bwMode="auto">
          <a:xfrm>
            <a:off x="631825" y="4054475"/>
            <a:ext cx="1508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2</a:t>
            </a:r>
            <a:endParaRPr lang="en-US" altLang="en-US" sz="1800"/>
          </a:p>
        </p:txBody>
      </p:sp>
      <p:sp>
        <p:nvSpPr>
          <p:cNvPr id="13380" name="Rectangle 82"/>
          <p:cNvSpPr>
            <a:spLocks noChangeArrowheads="1"/>
          </p:cNvSpPr>
          <p:nvPr/>
        </p:nvSpPr>
        <p:spPr bwMode="auto">
          <a:xfrm>
            <a:off x="631825" y="3703638"/>
            <a:ext cx="1508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3</a:t>
            </a:r>
            <a:endParaRPr lang="en-US" altLang="en-US" sz="1800"/>
          </a:p>
        </p:txBody>
      </p:sp>
      <p:sp>
        <p:nvSpPr>
          <p:cNvPr id="13381" name="Rectangle 83"/>
          <p:cNvSpPr>
            <a:spLocks noChangeArrowheads="1"/>
          </p:cNvSpPr>
          <p:nvPr/>
        </p:nvSpPr>
        <p:spPr bwMode="auto">
          <a:xfrm>
            <a:off x="631825" y="3355975"/>
            <a:ext cx="150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4</a:t>
            </a:r>
            <a:endParaRPr lang="en-US" altLang="en-US" sz="1800"/>
          </a:p>
        </p:txBody>
      </p:sp>
      <p:sp>
        <p:nvSpPr>
          <p:cNvPr id="13382" name="Rectangle 84"/>
          <p:cNvSpPr>
            <a:spLocks noChangeArrowheads="1"/>
          </p:cNvSpPr>
          <p:nvPr/>
        </p:nvSpPr>
        <p:spPr bwMode="auto">
          <a:xfrm>
            <a:off x="631825" y="3006725"/>
            <a:ext cx="1508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5</a:t>
            </a:r>
            <a:endParaRPr lang="en-US" altLang="en-US" sz="1800"/>
          </a:p>
        </p:txBody>
      </p:sp>
      <p:sp>
        <p:nvSpPr>
          <p:cNvPr id="13383" name="Rectangle 85"/>
          <p:cNvSpPr>
            <a:spLocks noChangeArrowheads="1"/>
          </p:cNvSpPr>
          <p:nvPr/>
        </p:nvSpPr>
        <p:spPr bwMode="auto">
          <a:xfrm>
            <a:off x="631825" y="2659063"/>
            <a:ext cx="150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6</a:t>
            </a:r>
            <a:endParaRPr lang="en-US" altLang="en-US" sz="1800"/>
          </a:p>
        </p:txBody>
      </p:sp>
      <p:sp>
        <p:nvSpPr>
          <p:cNvPr id="13384" name="Rectangle 86"/>
          <p:cNvSpPr>
            <a:spLocks noChangeArrowheads="1"/>
          </p:cNvSpPr>
          <p:nvPr/>
        </p:nvSpPr>
        <p:spPr bwMode="auto">
          <a:xfrm>
            <a:off x="631825" y="2309813"/>
            <a:ext cx="1508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7</a:t>
            </a:r>
            <a:endParaRPr lang="en-US" altLang="en-US" sz="1800"/>
          </a:p>
        </p:txBody>
      </p:sp>
      <p:sp>
        <p:nvSpPr>
          <p:cNvPr id="13385" name="Rectangle 87"/>
          <p:cNvSpPr>
            <a:spLocks noChangeArrowheads="1"/>
          </p:cNvSpPr>
          <p:nvPr/>
        </p:nvSpPr>
        <p:spPr bwMode="auto">
          <a:xfrm>
            <a:off x="1981200" y="4953000"/>
            <a:ext cx="6842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Genotype</a:t>
            </a:r>
            <a:endParaRPr lang="en-US" altLang="en-US" sz="1800"/>
          </a:p>
        </p:txBody>
      </p:sp>
      <p:sp>
        <p:nvSpPr>
          <p:cNvPr id="13386" name="Rectangle 88"/>
          <p:cNvSpPr>
            <a:spLocks noChangeArrowheads="1"/>
          </p:cNvSpPr>
          <p:nvPr/>
        </p:nvSpPr>
        <p:spPr bwMode="auto">
          <a:xfrm>
            <a:off x="2568575" y="4953000"/>
            <a:ext cx="123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-</a:t>
            </a:r>
            <a:endParaRPr lang="en-US" altLang="en-US" sz="1800"/>
          </a:p>
        </p:txBody>
      </p:sp>
      <p:sp>
        <p:nvSpPr>
          <p:cNvPr id="13387" name="Rectangle 89"/>
          <p:cNvSpPr>
            <a:spLocks noChangeArrowheads="1"/>
          </p:cNvSpPr>
          <p:nvPr/>
        </p:nvSpPr>
        <p:spPr bwMode="auto">
          <a:xfrm>
            <a:off x="2616200" y="4953000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Treatment</a:t>
            </a:r>
            <a:endParaRPr lang="en-US" altLang="en-US" sz="1800"/>
          </a:p>
        </p:txBody>
      </p:sp>
      <p:sp>
        <p:nvSpPr>
          <p:cNvPr id="13388" name="Rectangle 90"/>
          <p:cNvSpPr>
            <a:spLocks noChangeArrowheads="1"/>
          </p:cNvSpPr>
          <p:nvPr/>
        </p:nvSpPr>
        <p:spPr bwMode="auto">
          <a:xfrm rot="-5400000">
            <a:off x="-1198562" y="3340100"/>
            <a:ext cx="328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charset="0"/>
              </a:rPr>
              <a:t>Average days to reach criteria  </a:t>
            </a:r>
            <a:endParaRPr lang="en-US" altLang="en-US" sz="1800"/>
          </a:p>
        </p:txBody>
      </p:sp>
      <p:sp>
        <p:nvSpPr>
          <p:cNvPr id="13389" name="Rectangle 91"/>
          <p:cNvSpPr>
            <a:spLocks noChangeArrowheads="1"/>
          </p:cNvSpPr>
          <p:nvPr/>
        </p:nvSpPr>
        <p:spPr bwMode="auto">
          <a:xfrm>
            <a:off x="1104900" y="1920875"/>
            <a:ext cx="1536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alibri" charset="0"/>
              </a:rPr>
              <a:t>Acquisition (Male )</a:t>
            </a:r>
            <a:endParaRPr lang="en-US" altLang="en-US" sz="1800"/>
          </a:p>
        </p:txBody>
      </p:sp>
      <p:sp>
        <p:nvSpPr>
          <p:cNvPr id="13390" name="Rectangle 92"/>
          <p:cNvSpPr>
            <a:spLocks noChangeArrowheads="1"/>
          </p:cNvSpPr>
          <p:nvPr/>
        </p:nvSpPr>
        <p:spPr bwMode="auto">
          <a:xfrm>
            <a:off x="3454400" y="2293938"/>
            <a:ext cx="84138" cy="8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91" name="Freeform 93"/>
          <p:cNvSpPr>
            <a:spLocks noEditPoints="1"/>
          </p:cNvSpPr>
          <p:nvPr/>
        </p:nvSpPr>
        <p:spPr bwMode="auto">
          <a:xfrm>
            <a:off x="3444875" y="2284413"/>
            <a:ext cx="93663" cy="98425"/>
          </a:xfrm>
          <a:custGeom>
            <a:avLst/>
            <a:gdLst>
              <a:gd name="T0" fmla="*/ 0 w 160"/>
              <a:gd name="T1" fmla="*/ 0 h 160"/>
              <a:gd name="T2" fmla="*/ 0 w 160"/>
              <a:gd name="T3" fmla="*/ 0 h 160"/>
              <a:gd name="T4" fmla="*/ 0 w 160"/>
              <a:gd name="T5" fmla="*/ 0 h 160"/>
              <a:gd name="T6" fmla="*/ 0 w 160"/>
              <a:gd name="T7" fmla="*/ 0 h 160"/>
              <a:gd name="T8" fmla="*/ 0 w 160"/>
              <a:gd name="T9" fmla="*/ 0 h 160"/>
              <a:gd name="T10" fmla="*/ 0 w 160"/>
              <a:gd name="T11" fmla="*/ 0 h 160"/>
              <a:gd name="T12" fmla="*/ 0 w 160"/>
              <a:gd name="T13" fmla="*/ 0 h 160"/>
              <a:gd name="T14" fmla="*/ 0 w 160"/>
              <a:gd name="T15" fmla="*/ 0 h 160"/>
              <a:gd name="T16" fmla="*/ 0 w 160"/>
              <a:gd name="T17" fmla="*/ 0 h 160"/>
              <a:gd name="T18" fmla="*/ 0 w 160"/>
              <a:gd name="T19" fmla="*/ 0 h 160"/>
              <a:gd name="T20" fmla="*/ 0 w 160"/>
              <a:gd name="T21" fmla="*/ 0 h 160"/>
              <a:gd name="T22" fmla="*/ 0 w 160"/>
              <a:gd name="T23" fmla="*/ 0 h 160"/>
              <a:gd name="T24" fmla="*/ 0 w 160"/>
              <a:gd name="T25" fmla="*/ 0 h 160"/>
              <a:gd name="T26" fmla="*/ 0 w 160"/>
              <a:gd name="T27" fmla="*/ 0 h 160"/>
              <a:gd name="T28" fmla="*/ 0 w 160"/>
              <a:gd name="T29" fmla="*/ 0 h 160"/>
              <a:gd name="T30" fmla="*/ 0 w 160"/>
              <a:gd name="T31" fmla="*/ 0 h 160"/>
              <a:gd name="T32" fmla="*/ 0 w 160"/>
              <a:gd name="T33" fmla="*/ 0 h 160"/>
              <a:gd name="T34" fmla="*/ 0 w 160"/>
              <a:gd name="T35" fmla="*/ 0 h 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60"/>
              <a:gd name="T56" fmla="*/ 160 w 160"/>
              <a:gd name="T57" fmla="*/ 160 h 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6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44" y="0"/>
                </a:lnTo>
                <a:cubicBezTo>
                  <a:pt x="153" y="0"/>
                  <a:pt x="160" y="8"/>
                  <a:pt x="160" y="16"/>
                </a:cubicBezTo>
                <a:lnTo>
                  <a:pt x="160" y="144"/>
                </a:lnTo>
                <a:cubicBezTo>
                  <a:pt x="160" y="153"/>
                  <a:pt x="153" y="160"/>
                  <a:pt x="144" y="160"/>
                </a:cubicBezTo>
                <a:lnTo>
                  <a:pt x="16" y="160"/>
                </a:lnTo>
                <a:cubicBezTo>
                  <a:pt x="8" y="160"/>
                  <a:pt x="0" y="153"/>
                  <a:pt x="0" y="144"/>
                </a:cubicBezTo>
                <a:lnTo>
                  <a:pt x="0" y="16"/>
                </a:lnTo>
                <a:close/>
                <a:moveTo>
                  <a:pt x="32" y="144"/>
                </a:moveTo>
                <a:lnTo>
                  <a:pt x="16" y="128"/>
                </a:lnTo>
                <a:lnTo>
                  <a:pt x="144" y="128"/>
                </a:lnTo>
                <a:lnTo>
                  <a:pt x="128" y="144"/>
                </a:lnTo>
                <a:lnTo>
                  <a:pt x="128" y="16"/>
                </a:lnTo>
                <a:lnTo>
                  <a:pt x="144" y="32"/>
                </a:lnTo>
                <a:lnTo>
                  <a:pt x="16" y="32"/>
                </a:lnTo>
                <a:lnTo>
                  <a:pt x="32" y="16"/>
                </a:lnTo>
                <a:lnTo>
                  <a:pt x="32" y="14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92" name="Rectangle 94"/>
          <p:cNvSpPr>
            <a:spLocks noChangeArrowheads="1"/>
          </p:cNvSpPr>
          <p:nvPr/>
        </p:nvSpPr>
        <p:spPr bwMode="auto">
          <a:xfrm>
            <a:off x="3565525" y="2244725"/>
            <a:ext cx="122396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Calibri" charset="0"/>
              </a:rPr>
              <a:t>R6/2_Wt  VEH n=9</a:t>
            </a:r>
            <a:endParaRPr lang="en-US" altLang="en-US" sz="1800"/>
          </a:p>
        </p:txBody>
      </p:sp>
      <p:sp>
        <p:nvSpPr>
          <p:cNvPr id="13393" name="Rectangle 95"/>
          <p:cNvSpPr>
            <a:spLocks noChangeArrowheads="1"/>
          </p:cNvSpPr>
          <p:nvPr/>
        </p:nvSpPr>
        <p:spPr bwMode="auto">
          <a:xfrm>
            <a:off x="3454400" y="2519363"/>
            <a:ext cx="84138" cy="873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94" name="Freeform 96"/>
          <p:cNvSpPr>
            <a:spLocks noEditPoints="1"/>
          </p:cNvSpPr>
          <p:nvPr/>
        </p:nvSpPr>
        <p:spPr bwMode="auto">
          <a:xfrm>
            <a:off x="3444875" y="2509838"/>
            <a:ext cx="93663" cy="96837"/>
          </a:xfrm>
          <a:custGeom>
            <a:avLst/>
            <a:gdLst>
              <a:gd name="T0" fmla="*/ 0 w 160"/>
              <a:gd name="T1" fmla="*/ 0 h 160"/>
              <a:gd name="T2" fmla="*/ 0 w 160"/>
              <a:gd name="T3" fmla="*/ 0 h 160"/>
              <a:gd name="T4" fmla="*/ 0 w 160"/>
              <a:gd name="T5" fmla="*/ 0 h 160"/>
              <a:gd name="T6" fmla="*/ 0 w 160"/>
              <a:gd name="T7" fmla="*/ 0 h 160"/>
              <a:gd name="T8" fmla="*/ 0 w 160"/>
              <a:gd name="T9" fmla="*/ 0 h 160"/>
              <a:gd name="T10" fmla="*/ 0 w 160"/>
              <a:gd name="T11" fmla="*/ 0 h 160"/>
              <a:gd name="T12" fmla="*/ 0 w 160"/>
              <a:gd name="T13" fmla="*/ 0 h 160"/>
              <a:gd name="T14" fmla="*/ 0 w 160"/>
              <a:gd name="T15" fmla="*/ 0 h 160"/>
              <a:gd name="T16" fmla="*/ 0 w 160"/>
              <a:gd name="T17" fmla="*/ 0 h 160"/>
              <a:gd name="T18" fmla="*/ 0 w 160"/>
              <a:gd name="T19" fmla="*/ 0 h 160"/>
              <a:gd name="T20" fmla="*/ 0 w 160"/>
              <a:gd name="T21" fmla="*/ 0 h 160"/>
              <a:gd name="T22" fmla="*/ 0 w 160"/>
              <a:gd name="T23" fmla="*/ 0 h 160"/>
              <a:gd name="T24" fmla="*/ 0 w 160"/>
              <a:gd name="T25" fmla="*/ 0 h 160"/>
              <a:gd name="T26" fmla="*/ 0 w 160"/>
              <a:gd name="T27" fmla="*/ 0 h 160"/>
              <a:gd name="T28" fmla="*/ 0 w 160"/>
              <a:gd name="T29" fmla="*/ 0 h 160"/>
              <a:gd name="T30" fmla="*/ 0 w 160"/>
              <a:gd name="T31" fmla="*/ 0 h 160"/>
              <a:gd name="T32" fmla="*/ 0 w 160"/>
              <a:gd name="T33" fmla="*/ 0 h 160"/>
              <a:gd name="T34" fmla="*/ 0 w 160"/>
              <a:gd name="T35" fmla="*/ 0 h 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60"/>
              <a:gd name="T56" fmla="*/ 160 w 160"/>
              <a:gd name="T57" fmla="*/ 160 h 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60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44" y="0"/>
                </a:lnTo>
                <a:cubicBezTo>
                  <a:pt x="153" y="0"/>
                  <a:pt x="160" y="8"/>
                  <a:pt x="160" y="16"/>
                </a:cubicBezTo>
                <a:lnTo>
                  <a:pt x="160" y="144"/>
                </a:lnTo>
                <a:cubicBezTo>
                  <a:pt x="160" y="153"/>
                  <a:pt x="153" y="160"/>
                  <a:pt x="144" y="160"/>
                </a:cubicBezTo>
                <a:lnTo>
                  <a:pt x="16" y="160"/>
                </a:lnTo>
                <a:cubicBezTo>
                  <a:pt x="8" y="160"/>
                  <a:pt x="0" y="153"/>
                  <a:pt x="0" y="144"/>
                </a:cubicBezTo>
                <a:lnTo>
                  <a:pt x="0" y="16"/>
                </a:lnTo>
                <a:close/>
                <a:moveTo>
                  <a:pt x="32" y="144"/>
                </a:moveTo>
                <a:lnTo>
                  <a:pt x="16" y="128"/>
                </a:lnTo>
                <a:lnTo>
                  <a:pt x="144" y="128"/>
                </a:lnTo>
                <a:lnTo>
                  <a:pt x="128" y="144"/>
                </a:lnTo>
                <a:lnTo>
                  <a:pt x="128" y="16"/>
                </a:lnTo>
                <a:lnTo>
                  <a:pt x="144" y="32"/>
                </a:lnTo>
                <a:lnTo>
                  <a:pt x="16" y="32"/>
                </a:lnTo>
                <a:lnTo>
                  <a:pt x="32" y="16"/>
                </a:lnTo>
                <a:lnTo>
                  <a:pt x="32" y="144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95" name="Rectangle 97"/>
          <p:cNvSpPr>
            <a:spLocks noChangeArrowheads="1"/>
          </p:cNvSpPr>
          <p:nvPr/>
        </p:nvSpPr>
        <p:spPr bwMode="auto">
          <a:xfrm>
            <a:off x="3565525" y="2466975"/>
            <a:ext cx="11382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Calibri" charset="0"/>
              </a:rPr>
              <a:t>R6/2_Tg GFP n=6</a:t>
            </a:r>
            <a:endParaRPr lang="en-US" altLang="en-US" sz="1800"/>
          </a:p>
        </p:txBody>
      </p:sp>
      <p:sp>
        <p:nvSpPr>
          <p:cNvPr id="13396" name="Rectangle 101"/>
          <p:cNvSpPr>
            <a:spLocks noChangeArrowheads="1"/>
          </p:cNvSpPr>
          <p:nvPr/>
        </p:nvSpPr>
        <p:spPr bwMode="auto">
          <a:xfrm>
            <a:off x="3454400" y="2755900"/>
            <a:ext cx="84138" cy="1000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97" name="Freeform 102"/>
          <p:cNvSpPr>
            <a:spLocks noEditPoints="1"/>
          </p:cNvSpPr>
          <p:nvPr/>
        </p:nvSpPr>
        <p:spPr bwMode="auto">
          <a:xfrm>
            <a:off x="3454400" y="2755900"/>
            <a:ext cx="93663" cy="109538"/>
          </a:xfrm>
          <a:custGeom>
            <a:avLst/>
            <a:gdLst>
              <a:gd name="T0" fmla="*/ 0 w 160"/>
              <a:gd name="T1" fmla="*/ 0 h 176"/>
              <a:gd name="T2" fmla="*/ 0 w 160"/>
              <a:gd name="T3" fmla="*/ 0 h 176"/>
              <a:gd name="T4" fmla="*/ 0 w 160"/>
              <a:gd name="T5" fmla="*/ 0 h 176"/>
              <a:gd name="T6" fmla="*/ 0 w 160"/>
              <a:gd name="T7" fmla="*/ 0 h 176"/>
              <a:gd name="T8" fmla="*/ 0 w 160"/>
              <a:gd name="T9" fmla="*/ 0 h 176"/>
              <a:gd name="T10" fmla="*/ 0 w 160"/>
              <a:gd name="T11" fmla="*/ 0 h 176"/>
              <a:gd name="T12" fmla="*/ 0 w 160"/>
              <a:gd name="T13" fmla="*/ 0 h 176"/>
              <a:gd name="T14" fmla="*/ 0 w 160"/>
              <a:gd name="T15" fmla="*/ 0 h 176"/>
              <a:gd name="T16" fmla="*/ 0 w 160"/>
              <a:gd name="T17" fmla="*/ 0 h 176"/>
              <a:gd name="T18" fmla="*/ 0 w 160"/>
              <a:gd name="T19" fmla="*/ 0 h 176"/>
              <a:gd name="T20" fmla="*/ 0 w 160"/>
              <a:gd name="T21" fmla="*/ 0 h 176"/>
              <a:gd name="T22" fmla="*/ 0 w 160"/>
              <a:gd name="T23" fmla="*/ 0 h 176"/>
              <a:gd name="T24" fmla="*/ 0 w 160"/>
              <a:gd name="T25" fmla="*/ 0 h 176"/>
              <a:gd name="T26" fmla="*/ 0 w 160"/>
              <a:gd name="T27" fmla="*/ 0 h 176"/>
              <a:gd name="T28" fmla="*/ 0 w 160"/>
              <a:gd name="T29" fmla="*/ 0 h 176"/>
              <a:gd name="T30" fmla="*/ 0 w 160"/>
              <a:gd name="T31" fmla="*/ 0 h 176"/>
              <a:gd name="T32" fmla="*/ 0 w 160"/>
              <a:gd name="T33" fmla="*/ 0 h 176"/>
              <a:gd name="T34" fmla="*/ 0 w 160"/>
              <a:gd name="T35" fmla="*/ 0 h 1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0"/>
              <a:gd name="T55" fmla="*/ 0 h 176"/>
              <a:gd name="T56" fmla="*/ 160 w 160"/>
              <a:gd name="T57" fmla="*/ 176 h 1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0" h="176">
                <a:moveTo>
                  <a:pt x="0" y="16"/>
                </a:moveTo>
                <a:cubicBezTo>
                  <a:pt x="0" y="8"/>
                  <a:pt x="8" y="0"/>
                  <a:pt x="16" y="0"/>
                </a:cubicBezTo>
                <a:lnTo>
                  <a:pt x="144" y="0"/>
                </a:lnTo>
                <a:cubicBezTo>
                  <a:pt x="153" y="0"/>
                  <a:pt x="160" y="8"/>
                  <a:pt x="160" y="16"/>
                </a:cubicBezTo>
                <a:lnTo>
                  <a:pt x="160" y="160"/>
                </a:lnTo>
                <a:cubicBezTo>
                  <a:pt x="160" y="169"/>
                  <a:pt x="153" y="176"/>
                  <a:pt x="144" y="176"/>
                </a:cubicBezTo>
                <a:lnTo>
                  <a:pt x="16" y="176"/>
                </a:lnTo>
                <a:cubicBezTo>
                  <a:pt x="8" y="176"/>
                  <a:pt x="0" y="169"/>
                  <a:pt x="0" y="160"/>
                </a:cubicBezTo>
                <a:lnTo>
                  <a:pt x="0" y="16"/>
                </a:lnTo>
                <a:close/>
                <a:moveTo>
                  <a:pt x="32" y="160"/>
                </a:moveTo>
                <a:lnTo>
                  <a:pt x="16" y="144"/>
                </a:lnTo>
                <a:lnTo>
                  <a:pt x="144" y="144"/>
                </a:lnTo>
                <a:lnTo>
                  <a:pt x="128" y="160"/>
                </a:lnTo>
                <a:lnTo>
                  <a:pt x="128" y="16"/>
                </a:lnTo>
                <a:lnTo>
                  <a:pt x="144" y="32"/>
                </a:lnTo>
                <a:lnTo>
                  <a:pt x="16" y="32"/>
                </a:lnTo>
                <a:lnTo>
                  <a:pt x="32" y="16"/>
                </a:lnTo>
                <a:lnTo>
                  <a:pt x="32" y="160"/>
                </a:lnTo>
                <a:close/>
              </a:path>
            </a:pathLst>
          </a:custGeom>
          <a:solidFill>
            <a:srgbClr val="000000"/>
          </a:solidFill>
          <a:ln w="952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98" name="Rectangle 103"/>
          <p:cNvSpPr>
            <a:spLocks noChangeArrowheads="1"/>
          </p:cNvSpPr>
          <p:nvPr/>
        </p:nvSpPr>
        <p:spPr bwMode="auto">
          <a:xfrm>
            <a:off x="3600450" y="2725738"/>
            <a:ext cx="11017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Calibri" charset="0"/>
              </a:rPr>
              <a:t>R6/2_Tg INT41 n=8</a:t>
            </a:r>
            <a:endParaRPr lang="en-US" altLang="en-US" sz="1800"/>
          </a:p>
        </p:txBody>
      </p:sp>
      <p:sp>
        <p:nvSpPr>
          <p:cNvPr id="13399" name="TextBox 88"/>
          <p:cNvSpPr txBox="1">
            <a:spLocks noChangeArrowheads="1"/>
          </p:cNvSpPr>
          <p:nvPr/>
        </p:nvSpPr>
        <p:spPr bwMode="auto">
          <a:xfrm>
            <a:off x="6851650" y="3443288"/>
            <a:ext cx="27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</a:t>
            </a:r>
          </a:p>
        </p:txBody>
      </p:sp>
      <p:sp>
        <p:nvSpPr>
          <p:cNvPr id="13400" name="TextBox 1"/>
          <p:cNvSpPr txBox="1">
            <a:spLocks noChangeArrowheads="1"/>
          </p:cNvSpPr>
          <p:nvPr/>
        </p:nvSpPr>
        <p:spPr bwMode="auto">
          <a:xfrm>
            <a:off x="546100" y="5608638"/>
            <a:ext cx="692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** J Neurodeg. Dis. 2016, </a:t>
            </a:r>
            <a:r>
              <a:rPr lang="mr-IN" altLang="en-US" sz="1800"/>
              <a:t>http://dx.doi.org/10.1155/2016/7120753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3401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02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03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090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latin typeface="Arial" charset="0"/>
                <a:ea typeface="MS PGothic" charset="-128"/>
                <a:cs typeface="Arial" charset="0"/>
              </a:rPr>
              <a:t>HTT Gene Dysregulation</a:t>
            </a:r>
          </a:p>
        </p:txBody>
      </p:sp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171450" y="1066800"/>
            <a:ext cx="8801100" cy="480060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INT41 corrects 50% over or under expression of hundreds of genes altered (-2.4 to 6X) by Htt (Q103) 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Same key genes affected in animal models and human patients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Filtered from 84 genes p&lt;0.001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33% Transcription/translation (ETV5, CREB, ID3*)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21% Kinases (</a:t>
            </a:r>
            <a:r>
              <a:rPr lang="en-US" altLang="en-US" b="1">
                <a:solidFill>
                  <a:srgbClr val="FF0000"/>
                </a:solidFill>
                <a:latin typeface="Arial" charset="0"/>
                <a:ea typeface="MS PGothic" charset="-128"/>
                <a:cs typeface="Arial" charset="0"/>
              </a:rPr>
              <a:t>AKT1</a:t>
            </a:r>
            <a:r>
              <a:rPr lang="en-US" altLang="en-US" sz="1600">
                <a:latin typeface="Arial" charset="0"/>
                <a:ea typeface="MS PGothic" charset="-128"/>
                <a:cs typeface="Arial" charset="0"/>
              </a:rPr>
              <a:t> (1.90X vs 1.06X)</a:t>
            </a:r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, MAP2K4, IKBKB)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12% Heat shock (HSP90, HSP70, HSP40 (DNAJ))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9% Mitochondrial (COX7A2, CYC1, SCL25A2)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Apoptosis, p38/jnk via GADD45A, PCNA</a:t>
            </a:r>
          </a:p>
        </p:txBody>
      </p:sp>
      <p:pic>
        <p:nvPicPr>
          <p:cNvPr id="14339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547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altLang="en-US">
                <a:solidFill>
                  <a:srgbClr val="0070C0"/>
                </a:solidFill>
                <a:latin typeface="Arial" charset="0"/>
                <a:ea typeface="MS PGothic" charset="-128"/>
                <a:cs typeface="Arial" charset="0"/>
              </a:rPr>
              <a:t>Model for Htt Pathogenesis</a:t>
            </a:r>
          </a:p>
        </p:txBody>
      </p:sp>
      <p:sp>
        <p:nvSpPr>
          <p:cNvPr id="63" name="Down Arrow 62"/>
          <p:cNvSpPr/>
          <p:nvPr/>
        </p:nvSpPr>
        <p:spPr>
          <a:xfrm rot="16200000" flipH="1">
            <a:off x="5093493" y="4583907"/>
            <a:ext cx="188913" cy="12319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363" name="TextBox 64"/>
          <p:cNvSpPr txBox="1">
            <a:spLocks noChangeArrowheads="1"/>
          </p:cNvSpPr>
          <p:nvPr/>
        </p:nvSpPr>
        <p:spPr bwMode="auto">
          <a:xfrm>
            <a:off x="6553200" y="4953000"/>
            <a:ext cx="1724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Gene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Dysregulation</a:t>
            </a:r>
          </a:p>
        </p:txBody>
      </p:sp>
      <p:sp>
        <p:nvSpPr>
          <p:cNvPr id="109" name="Down Arrow 108"/>
          <p:cNvSpPr/>
          <p:nvPr/>
        </p:nvSpPr>
        <p:spPr>
          <a:xfrm rot="16200000" flipH="1">
            <a:off x="1969293" y="2069307"/>
            <a:ext cx="188913" cy="12319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365" name="TextBox 71"/>
          <p:cNvSpPr txBox="1">
            <a:spLocks noChangeArrowheads="1"/>
          </p:cNvSpPr>
          <p:nvPr/>
        </p:nvSpPr>
        <p:spPr bwMode="auto">
          <a:xfrm>
            <a:off x="1676400" y="5715000"/>
            <a:ext cx="299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Nuclear Chromatin &amp; RNAs</a:t>
            </a:r>
          </a:p>
        </p:txBody>
      </p:sp>
      <p:pic>
        <p:nvPicPr>
          <p:cNvPr id="15366" name="Picture 63" descr="http://berkeleychromatin.wikispaces.com/file/view/chromatin.jpg/82368375/chromat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52988"/>
            <a:ext cx="2435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Moon 101"/>
          <p:cNvSpPr/>
          <p:nvPr/>
        </p:nvSpPr>
        <p:spPr bwMode="auto">
          <a:xfrm rot="17571547">
            <a:off x="3487738" y="4959350"/>
            <a:ext cx="65087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5" name="Moon 104"/>
          <p:cNvSpPr/>
          <p:nvPr/>
        </p:nvSpPr>
        <p:spPr bwMode="auto">
          <a:xfrm rot="17571547">
            <a:off x="3015457" y="4902993"/>
            <a:ext cx="63500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6" name="Moon 105"/>
          <p:cNvSpPr/>
          <p:nvPr/>
        </p:nvSpPr>
        <p:spPr bwMode="auto">
          <a:xfrm rot="17571547">
            <a:off x="3017044" y="4839494"/>
            <a:ext cx="63500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7" name="Moon 106"/>
          <p:cNvSpPr/>
          <p:nvPr/>
        </p:nvSpPr>
        <p:spPr bwMode="auto">
          <a:xfrm rot="17571547">
            <a:off x="2159794" y="4847432"/>
            <a:ext cx="63500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8" name="Moon 107"/>
          <p:cNvSpPr/>
          <p:nvPr/>
        </p:nvSpPr>
        <p:spPr bwMode="auto">
          <a:xfrm rot="17571547" flipV="1">
            <a:off x="4495006" y="4480719"/>
            <a:ext cx="112713" cy="92075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2" name="Moon 111"/>
          <p:cNvSpPr/>
          <p:nvPr/>
        </p:nvSpPr>
        <p:spPr bwMode="auto">
          <a:xfrm rot="17571547">
            <a:off x="3014663" y="4508500"/>
            <a:ext cx="65087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3" name="Moon 112"/>
          <p:cNvSpPr/>
          <p:nvPr/>
        </p:nvSpPr>
        <p:spPr bwMode="auto">
          <a:xfrm rot="17571547" flipV="1">
            <a:off x="4418806" y="4337844"/>
            <a:ext cx="61913" cy="123825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4" name="Moon 113"/>
          <p:cNvSpPr/>
          <p:nvPr/>
        </p:nvSpPr>
        <p:spPr bwMode="auto">
          <a:xfrm rot="17571547">
            <a:off x="2482850" y="4840288"/>
            <a:ext cx="65088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5" name="Moon 114"/>
          <p:cNvSpPr/>
          <p:nvPr/>
        </p:nvSpPr>
        <p:spPr bwMode="auto">
          <a:xfrm rot="17571547">
            <a:off x="4326732" y="4410869"/>
            <a:ext cx="50800" cy="9048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6" name="Moon 115"/>
          <p:cNvSpPr/>
          <p:nvPr/>
        </p:nvSpPr>
        <p:spPr bwMode="auto">
          <a:xfrm rot="17571547">
            <a:off x="3854450" y="5068888"/>
            <a:ext cx="65088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7" name="Moon 116"/>
          <p:cNvSpPr/>
          <p:nvPr/>
        </p:nvSpPr>
        <p:spPr bwMode="auto">
          <a:xfrm rot="17571547">
            <a:off x="2217738" y="4783137"/>
            <a:ext cx="65088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8" name="Moon 117"/>
          <p:cNvSpPr/>
          <p:nvPr/>
        </p:nvSpPr>
        <p:spPr bwMode="auto">
          <a:xfrm rot="17571547">
            <a:off x="2819400" y="4537076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19" name="Moon 118"/>
          <p:cNvSpPr/>
          <p:nvPr/>
        </p:nvSpPr>
        <p:spPr bwMode="auto">
          <a:xfrm rot="17571547" flipV="1">
            <a:off x="4420394" y="4414044"/>
            <a:ext cx="61913" cy="123825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38200" y="2590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4" name="Curved Up Arrow 63"/>
          <p:cNvSpPr/>
          <p:nvPr/>
        </p:nvSpPr>
        <p:spPr>
          <a:xfrm>
            <a:off x="1676400" y="2209800"/>
            <a:ext cx="914400" cy="457200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Times New Roman" charset="0"/>
            </a:endParaRPr>
          </a:p>
        </p:txBody>
      </p:sp>
      <p:sp>
        <p:nvSpPr>
          <p:cNvPr id="15382" name="TextBox 64"/>
          <p:cNvSpPr txBox="1">
            <a:spLocks noChangeArrowheads="1"/>
          </p:cNvSpPr>
          <p:nvPr/>
        </p:nvSpPr>
        <p:spPr bwMode="auto">
          <a:xfrm>
            <a:off x="685800" y="30480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Htt</a:t>
            </a:r>
          </a:p>
        </p:txBody>
      </p:sp>
      <p:sp>
        <p:nvSpPr>
          <p:cNvPr id="15383" name="TextBox 65"/>
          <p:cNvSpPr txBox="1">
            <a:spLocks noChangeArrowheads="1"/>
          </p:cNvSpPr>
          <p:nvPr/>
        </p:nvSpPr>
        <p:spPr bwMode="auto">
          <a:xfrm>
            <a:off x="1184275" y="1504950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Proteases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(Caspases)</a:t>
            </a:r>
          </a:p>
        </p:txBody>
      </p:sp>
      <p:sp>
        <p:nvSpPr>
          <p:cNvPr id="15384" name="TextBox 66"/>
          <p:cNvSpPr txBox="1">
            <a:spLocks noChangeArrowheads="1"/>
          </p:cNvSpPr>
          <p:nvPr/>
        </p:nvSpPr>
        <p:spPr bwMode="auto">
          <a:xfrm>
            <a:off x="4425950" y="2862263"/>
            <a:ext cx="3733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N-terminal Toxic fragments contain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polyQ &amp; Proline rich region</a:t>
            </a:r>
          </a:p>
        </p:txBody>
      </p:sp>
      <p:sp>
        <p:nvSpPr>
          <p:cNvPr id="68" name="Down Arrow 67"/>
          <p:cNvSpPr/>
          <p:nvPr/>
        </p:nvSpPr>
        <p:spPr>
          <a:xfrm>
            <a:off x="3429000" y="3124200"/>
            <a:ext cx="228600" cy="1219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386" name="TextBox 68"/>
          <p:cNvSpPr txBox="1">
            <a:spLocks noChangeArrowheads="1"/>
          </p:cNvSpPr>
          <p:nvPr/>
        </p:nvSpPr>
        <p:spPr bwMode="auto">
          <a:xfrm>
            <a:off x="3657600" y="3581400"/>
            <a:ext cx="139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Nuclear Pore</a:t>
            </a:r>
          </a:p>
        </p:txBody>
      </p:sp>
      <p:sp>
        <p:nvSpPr>
          <p:cNvPr id="111" name="Moon 110"/>
          <p:cNvSpPr/>
          <p:nvPr/>
        </p:nvSpPr>
        <p:spPr bwMode="auto">
          <a:xfrm rot="17571547">
            <a:off x="3092450" y="26543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1" name="Moon 70"/>
          <p:cNvSpPr/>
          <p:nvPr/>
        </p:nvSpPr>
        <p:spPr bwMode="auto">
          <a:xfrm rot="17571547">
            <a:off x="3541713" y="2643187"/>
            <a:ext cx="65088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2" name="Moon 71"/>
          <p:cNvSpPr/>
          <p:nvPr/>
        </p:nvSpPr>
        <p:spPr bwMode="auto">
          <a:xfrm rot="17571547">
            <a:off x="3541713" y="2554287"/>
            <a:ext cx="65088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" name="Moon 72"/>
          <p:cNvSpPr/>
          <p:nvPr/>
        </p:nvSpPr>
        <p:spPr bwMode="auto">
          <a:xfrm rot="17571547">
            <a:off x="3473450" y="23495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4" name="Moon 73"/>
          <p:cNvSpPr/>
          <p:nvPr/>
        </p:nvSpPr>
        <p:spPr bwMode="auto">
          <a:xfrm rot="17571547">
            <a:off x="3883025" y="233045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6" name="Moon 75"/>
          <p:cNvSpPr/>
          <p:nvPr/>
        </p:nvSpPr>
        <p:spPr bwMode="auto">
          <a:xfrm rot="17571547">
            <a:off x="3168650" y="29591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7" name="Moon 76"/>
          <p:cNvSpPr/>
          <p:nvPr/>
        </p:nvSpPr>
        <p:spPr bwMode="auto">
          <a:xfrm rot="17571547">
            <a:off x="3930650" y="22733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0" name="Moon 79"/>
          <p:cNvSpPr/>
          <p:nvPr/>
        </p:nvSpPr>
        <p:spPr bwMode="auto">
          <a:xfrm rot="17571547">
            <a:off x="3778250" y="30353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15395" name="Group 87"/>
          <p:cNvGrpSpPr>
            <a:grpSpLocks/>
          </p:cNvGrpSpPr>
          <p:nvPr/>
        </p:nvGrpSpPr>
        <p:grpSpPr bwMode="auto">
          <a:xfrm>
            <a:off x="2590800" y="1447800"/>
            <a:ext cx="914400" cy="838200"/>
            <a:chOff x="2590800" y="1219200"/>
            <a:chExt cx="914400" cy="838200"/>
          </a:xfrm>
        </p:grpSpPr>
        <p:sp>
          <p:nvSpPr>
            <p:cNvPr id="58" name="Chord 57"/>
            <p:cNvSpPr/>
            <p:nvPr/>
          </p:nvSpPr>
          <p:spPr>
            <a:xfrm>
              <a:off x="2590800" y="16002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3" name="Chord 82"/>
            <p:cNvSpPr/>
            <p:nvPr/>
          </p:nvSpPr>
          <p:spPr>
            <a:xfrm>
              <a:off x="2971800" y="15240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4" name="Chord 83"/>
            <p:cNvSpPr/>
            <p:nvPr/>
          </p:nvSpPr>
          <p:spPr>
            <a:xfrm>
              <a:off x="2743200" y="12192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5" name="Chord 84"/>
            <p:cNvSpPr/>
            <p:nvPr/>
          </p:nvSpPr>
          <p:spPr>
            <a:xfrm>
              <a:off x="2819400" y="18288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6" name="Chord 85"/>
            <p:cNvSpPr/>
            <p:nvPr/>
          </p:nvSpPr>
          <p:spPr>
            <a:xfrm>
              <a:off x="3276600" y="15240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01" name="Oval 100"/>
          <p:cNvSpPr/>
          <p:nvPr/>
        </p:nvSpPr>
        <p:spPr>
          <a:xfrm>
            <a:off x="1143000" y="2514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85800" y="2362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09600" y="2667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57200" y="2133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990600" y="2286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4" name="Right Arrow 123"/>
          <p:cNvSpPr/>
          <p:nvPr/>
        </p:nvSpPr>
        <p:spPr>
          <a:xfrm rot="21081661">
            <a:off x="4432300" y="2505075"/>
            <a:ext cx="914400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402" name="TextBox 124"/>
          <p:cNvSpPr txBox="1">
            <a:spLocks noChangeArrowheads="1"/>
          </p:cNvSpPr>
          <p:nvPr/>
        </p:nvSpPr>
        <p:spPr bwMode="auto">
          <a:xfrm>
            <a:off x="5562600" y="22860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Proteosome degradation</a:t>
            </a:r>
          </a:p>
        </p:txBody>
      </p:sp>
      <p:sp>
        <p:nvSpPr>
          <p:cNvPr id="70" name="Moon 69"/>
          <p:cNvSpPr/>
          <p:nvPr/>
        </p:nvSpPr>
        <p:spPr bwMode="auto">
          <a:xfrm rot="17571547" flipV="1">
            <a:off x="4344194" y="4471194"/>
            <a:ext cx="61913" cy="123825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3810000" y="1676400"/>
            <a:ext cx="838200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5405" name="TextBox 81"/>
          <p:cNvSpPr txBox="1">
            <a:spLocks noChangeArrowheads="1"/>
          </p:cNvSpPr>
          <p:nvPr/>
        </p:nvSpPr>
        <p:spPr bwMode="auto">
          <a:xfrm>
            <a:off x="4953000" y="1524000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Aggregates</a:t>
            </a:r>
          </a:p>
        </p:txBody>
      </p:sp>
      <p:sp>
        <p:nvSpPr>
          <p:cNvPr id="15406" name="TextBox 81"/>
          <p:cNvSpPr txBox="1">
            <a:spLocks noChangeArrowheads="1"/>
          </p:cNvSpPr>
          <p:nvPr/>
        </p:nvSpPr>
        <p:spPr bwMode="auto">
          <a:xfrm>
            <a:off x="4889500" y="429895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Nuclear aggregate* </a:t>
            </a:r>
          </a:p>
        </p:txBody>
      </p:sp>
      <p:cxnSp>
        <p:nvCxnSpPr>
          <p:cNvPr id="59" name="Straight Arrow Connector 58"/>
          <p:cNvCxnSpPr>
            <a:stCxn id="15384" idx="1"/>
          </p:cNvCxnSpPr>
          <p:nvPr/>
        </p:nvCxnSpPr>
        <p:spPr>
          <a:xfrm flipH="1" flipV="1">
            <a:off x="4040188" y="2862263"/>
            <a:ext cx="385762" cy="323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Multiply 55"/>
          <p:cNvSpPr/>
          <p:nvPr/>
        </p:nvSpPr>
        <p:spPr>
          <a:xfrm>
            <a:off x="4572000" y="2343150"/>
            <a:ext cx="609600" cy="609600"/>
          </a:xfrm>
          <a:prstGeom prst="mathMultiply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409" name="TextBox 1"/>
          <p:cNvSpPr txBox="1">
            <a:spLocks noChangeArrowheads="1"/>
          </p:cNvSpPr>
          <p:nvPr/>
        </p:nvSpPr>
        <p:spPr bwMode="auto">
          <a:xfrm>
            <a:off x="723900" y="6249988"/>
            <a:ext cx="262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*RNA likely also binding</a:t>
            </a:r>
          </a:p>
        </p:txBody>
      </p:sp>
      <p:sp>
        <p:nvSpPr>
          <p:cNvPr id="60" name="Down Arrow 59"/>
          <p:cNvSpPr/>
          <p:nvPr/>
        </p:nvSpPr>
        <p:spPr>
          <a:xfrm rot="16200000" flipH="1">
            <a:off x="3713163" y="4238625"/>
            <a:ext cx="182562" cy="64928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1" name="Moon 60"/>
          <p:cNvSpPr/>
          <p:nvPr/>
        </p:nvSpPr>
        <p:spPr bwMode="auto">
          <a:xfrm rot="17571547">
            <a:off x="2552700" y="4516438"/>
            <a:ext cx="65088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2" name="Moon 61"/>
          <p:cNvSpPr/>
          <p:nvPr/>
        </p:nvSpPr>
        <p:spPr bwMode="auto">
          <a:xfrm rot="17571547">
            <a:off x="3124200" y="4841876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5" name="Moon 64"/>
          <p:cNvSpPr/>
          <p:nvPr/>
        </p:nvSpPr>
        <p:spPr bwMode="auto">
          <a:xfrm rot="17571547">
            <a:off x="3197225" y="4664076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15414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5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6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66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altLang="en-US">
                <a:solidFill>
                  <a:srgbClr val="0070C0"/>
                </a:solidFill>
                <a:latin typeface="Arial" charset="0"/>
                <a:ea typeface="MS PGothic" charset="-128"/>
                <a:cs typeface="Arial" charset="0"/>
              </a:rPr>
              <a:t>INT41 Modifies Disease</a:t>
            </a:r>
          </a:p>
        </p:txBody>
      </p:sp>
      <p:sp>
        <p:nvSpPr>
          <p:cNvPr id="16386" name="TextBox 64"/>
          <p:cNvSpPr txBox="1">
            <a:spLocks noChangeArrowheads="1"/>
          </p:cNvSpPr>
          <p:nvPr/>
        </p:nvSpPr>
        <p:spPr bwMode="auto">
          <a:xfrm>
            <a:off x="5991225" y="4953000"/>
            <a:ext cx="307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Gene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Dysregulation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(reduced binding of nHTT)</a:t>
            </a:r>
          </a:p>
        </p:txBody>
      </p:sp>
      <p:grpSp>
        <p:nvGrpSpPr>
          <p:cNvPr id="16387" name="Group 90"/>
          <p:cNvGrpSpPr>
            <a:grpSpLocks/>
          </p:cNvGrpSpPr>
          <p:nvPr/>
        </p:nvGrpSpPr>
        <p:grpSpPr bwMode="auto">
          <a:xfrm>
            <a:off x="1828800" y="4953000"/>
            <a:ext cx="2435225" cy="701675"/>
            <a:chOff x="4572000" y="3733800"/>
            <a:chExt cx="2435225" cy="701675"/>
          </a:xfrm>
        </p:grpSpPr>
        <p:pic>
          <p:nvPicPr>
            <p:cNvPr id="16458" name="Picture 63" descr="http://berkeleychromatin.wikispaces.com/file/view/chromatin.jpg/82368375/chromat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733800"/>
              <a:ext cx="24352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Moon 77"/>
            <p:cNvSpPr/>
            <p:nvPr/>
          </p:nvSpPr>
          <p:spPr>
            <a:xfrm rot="17571547">
              <a:off x="6520657" y="3872706"/>
              <a:ext cx="63500" cy="138113"/>
            </a:xfrm>
            <a:prstGeom prst="mo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3886200" y="22098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9" name="Down Arrow 108"/>
          <p:cNvSpPr/>
          <p:nvPr/>
        </p:nvSpPr>
        <p:spPr>
          <a:xfrm rot="16200000" flipH="1">
            <a:off x="1969293" y="2069307"/>
            <a:ext cx="188913" cy="12319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390" name="TextBox 71"/>
          <p:cNvSpPr txBox="1">
            <a:spLocks noChangeArrowheads="1"/>
          </p:cNvSpPr>
          <p:nvPr/>
        </p:nvSpPr>
        <p:spPr bwMode="auto">
          <a:xfrm>
            <a:off x="1652588" y="5707063"/>
            <a:ext cx="299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Nuclear Chromatin &amp; RNAs</a:t>
            </a:r>
          </a:p>
        </p:txBody>
      </p:sp>
      <p:sp>
        <p:nvSpPr>
          <p:cNvPr id="55" name="Oval 54"/>
          <p:cNvSpPr/>
          <p:nvPr/>
        </p:nvSpPr>
        <p:spPr>
          <a:xfrm>
            <a:off x="838200" y="2590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4" name="Curved Up Arrow 63"/>
          <p:cNvSpPr/>
          <p:nvPr/>
        </p:nvSpPr>
        <p:spPr>
          <a:xfrm>
            <a:off x="1676400" y="2209800"/>
            <a:ext cx="914400" cy="457200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Times New Roman" charset="0"/>
            </a:endParaRPr>
          </a:p>
        </p:txBody>
      </p:sp>
      <p:sp>
        <p:nvSpPr>
          <p:cNvPr id="16393" name="TextBox 64"/>
          <p:cNvSpPr txBox="1">
            <a:spLocks noChangeArrowheads="1"/>
          </p:cNvSpPr>
          <p:nvPr/>
        </p:nvSpPr>
        <p:spPr bwMode="auto">
          <a:xfrm>
            <a:off x="685800" y="3048000"/>
            <a:ext cx="47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Htt</a:t>
            </a:r>
          </a:p>
        </p:txBody>
      </p:sp>
      <p:sp>
        <p:nvSpPr>
          <p:cNvPr id="16394" name="TextBox 65"/>
          <p:cNvSpPr txBox="1">
            <a:spLocks noChangeArrowheads="1"/>
          </p:cNvSpPr>
          <p:nvPr/>
        </p:nvSpPr>
        <p:spPr bwMode="auto">
          <a:xfrm>
            <a:off x="1143000" y="175260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Proteases</a:t>
            </a:r>
          </a:p>
        </p:txBody>
      </p:sp>
      <p:sp>
        <p:nvSpPr>
          <p:cNvPr id="16395" name="TextBox 66"/>
          <p:cNvSpPr txBox="1">
            <a:spLocks noChangeArrowheads="1"/>
          </p:cNvSpPr>
          <p:nvPr/>
        </p:nvSpPr>
        <p:spPr bwMode="auto">
          <a:xfrm>
            <a:off x="3760788" y="3398838"/>
            <a:ext cx="3749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INT41 reduces nuclear transport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N-terminal Toxic fragments</a:t>
            </a:r>
          </a:p>
        </p:txBody>
      </p:sp>
      <p:sp>
        <p:nvSpPr>
          <p:cNvPr id="68" name="Down Arrow 67"/>
          <p:cNvSpPr/>
          <p:nvPr/>
        </p:nvSpPr>
        <p:spPr>
          <a:xfrm>
            <a:off x="3074988" y="3260725"/>
            <a:ext cx="328612" cy="1219200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397" name="TextBox 68"/>
          <p:cNvSpPr txBox="1">
            <a:spLocks noChangeArrowheads="1"/>
          </p:cNvSpPr>
          <p:nvPr/>
        </p:nvSpPr>
        <p:spPr bwMode="auto">
          <a:xfrm>
            <a:off x="352425" y="4059238"/>
            <a:ext cx="1531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Nuclear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compartment</a:t>
            </a:r>
          </a:p>
        </p:txBody>
      </p:sp>
      <p:sp>
        <p:nvSpPr>
          <p:cNvPr id="111" name="Moon 110"/>
          <p:cNvSpPr/>
          <p:nvPr/>
        </p:nvSpPr>
        <p:spPr bwMode="auto">
          <a:xfrm rot="17571547">
            <a:off x="3092450" y="26543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1" name="Moon 70"/>
          <p:cNvSpPr/>
          <p:nvPr/>
        </p:nvSpPr>
        <p:spPr bwMode="auto">
          <a:xfrm rot="17571547">
            <a:off x="3549650" y="28067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2" name="Moon 71"/>
          <p:cNvSpPr/>
          <p:nvPr/>
        </p:nvSpPr>
        <p:spPr bwMode="auto">
          <a:xfrm rot="17571547">
            <a:off x="3541713" y="2554287"/>
            <a:ext cx="65088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3" name="Moon 72"/>
          <p:cNvSpPr/>
          <p:nvPr/>
        </p:nvSpPr>
        <p:spPr bwMode="auto">
          <a:xfrm rot="17571547">
            <a:off x="3473450" y="23495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4" name="Moon 73"/>
          <p:cNvSpPr/>
          <p:nvPr/>
        </p:nvSpPr>
        <p:spPr bwMode="auto">
          <a:xfrm rot="17571547">
            <a:off x="4083050" y="25781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6" name="Moon 75"/>
          <p:cNvSpPr/>
          <p:nvPr/>
        </p:nvSpPr>
        <p:spPr bwMode="auto">
          <a:xfrm rot="17571547">
            <a:off x="3168650" y="29591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7" name="Moon 76"/>
          <p:cNvSpPr/>
          <p:nvPr/>
        </p:nvSpPr>
        <p:spPr bwMode="auto">
          <a:xfrm rot="17571547">
            <a:off x="3930650" y="22733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0" name="Moon 79"/>
          <p:cNvSpPr/>
          <p:nvPr/>
        </p:nvSpPr>
        <p:spPr bwMode="auto">
          <a:xfrm rot="17571547">
            <a:off x="3778250" y="30353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16406" name="Group 87"/>
          <p:cNvGrpSpPr>
            <a:grpSpLocks/>
          </p:cNvGrpSpPr>
          <p:nvPr/>
        </p:nvGrpSpPr>
        <p:grpSpPr bwMode="auto">
          <a:xfrm>
            <a:off x="2590800" y="1447800"/>
            <a:ext cx="914400" cy="838200"/>
            <a:chOff x="2590800" y="1219200"/>
            <a:chExt cx="914400" cy="838200"/>
          </a:xfrm>
        </p:grpSpPr>
        <p:sp>
          <p:nvSpPr>
            <p:cNvPr id="58" name="Chord 57"/>
            <p:cNvSpPr/>
            <p:nvPr/>
          </p:nvSpPr>
          <p:spPr>
            <a:xfrm>
              <a:off x="2590800" y="16002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3" name="Chord 82"/>
            <p:cNvSpPr/>
            <p:nvPr/>
          </p:nvSpPr>
          <p:spPr>
            <a:xfrm>
              <a:off x="2971800" y="15240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4" name="Chord 83"/>
            <p:cNvSpPr/>
            <p:nvPr/>
          </p:nvSpPr>
          <p:spPr>
            <a:xfrm>
              <a:off x="2743200" y="12192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5" name="Chord 84"/>
            <p:cNvSpPr/>
            <p:nvPr/>
          </p:nvSpPr>
          <p:spPr>
            <a:xfrm>
              <a:off x="2819400" y="18288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6" name="Chord 85"/>
            <p:cNvSpPr/>
            <p:nvPr/>
          </p:nvSpPr>
          <p:spPr>
            <a:xfrm>
              <a:off x="3276600" y="1524000"/>
              <a:ext cx="228600" cy="228600"/>
            </a:xfrm>
            <a:prstGeom prst="chor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92" name="Oval 91"/>
          <p:cNvSpPr/>
          <p:nvPr/>
        </p:nvSpPr>
        <p:spPr bwMode="auto">
          <a:xfrm>
            <a:off x="3429000" y="22860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4038600" y="25146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3733800" y="29718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3124200" y="28956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3505200" y="27432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143000" y="2514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85800" y="2362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09600" y="2667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57200" y="2133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990600" y="2286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24" name="Right Arrow 123"/>
          <p:cNvSpPr/>
          <p:nvPr/>
        </p:nvSpPr>
        <p:spPr>
          <a:xfrm rot="21081661">
            <a:off x="4445000" y="2487613"/>
            <a:ext cx="1123950" cy="412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18" name="TextBox 124"/>
          <p:cNvSpPr txBox="1">
            <a:spLocks noChangeArrowheads="1"/>
          </p:cNvSpPr>
          <p:nvPr/>
        </p:nvSpPr>
        <p:spPr bwMode="auto">
          <a:xfrm>
            <a:off x="5562600" y="22860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Proteosome degradation</a:t>
            </a:r>
          </a:p>
        </p:txBody>
      </p:sp>
      <p:sp>
        <p:nvSpPr>
          <p:cNvPr id="16419" name="TextBox 125"/>
          <p:cNvSpPr txBox="1">
            <a:spLocks noChangeArrowheads="1"/>
          </p:cNvSpPr>
          <p:nvPr/>
        </p:nvSpPr>
        <p:spPr bwMode="auto">
          <a:xfrm>
            <a:off x="3505200" y="21336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16420" name="TextBox 126"/>
          <p:cNvSpPr txBox="1">
            <a:spLocks noChangeArrowheads="1"/>
          </p:cNvSpPr>
          <p:nvPr/>
        </p:nvSpPr>
        <p:spPr bwMode="auto">
          <a:xfrm>
            <a:off x="3962400" y="21336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16421" name="TextBox 127"/>
          <p:cNvSpPr txBox="1">
            <a:spLocks noChangeArrowheads="1"/>
          </p:cNvSpPr>
          <p:nvPr/>
        </p:nvSpPr>
        <p:spPr bwMode="auto">
          <a:xfrm>
            <a:off x="3581400" y="26670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16422" name="TextBox 128"/>
          <p:cNvSpPr txBox="1">
            <a:spLocks noChangeArrowheads="1"/>
          </p:cNvSpPr>
          <p:nvPr/>
        </p:nvSpPr>
        <p:spPr bwMode="auto">
          <a:xfrm>
            <a:off x="4114800" y="24384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16423" name="TextBox 129"/>
          <p:cNvSpPr txBox="1">
            <a:spLocks noChangeArrowheads="1"/>
          </p:cNvSpPr>
          <p:nvPr/>
        </p:nvSpPr>
        <p:spPr bwMode="auto">
          <a:xfrm>
            <a:off x="3810000" y="28956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131" name="Oval 130"/>
          <p:cNvSpPr/>
          <p:nvPr/>
        </p:nvSpPr>
        <p:spPr bwMode="auto">
          <a:xfrm>
            <a:off x="3048000" y="25908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25" name="TextBox 131"/>
          <p:cNvSpPr txBox="1">
            <a:spLocks noChangeArrowheads="1"/>
          </p:cNvSpPr>
          <p:nvPr/>
        </p:nvSpPr>
        <p:spPr bwMode="auto">
          <a:xfrm>
            <a:off x="3124200" y="2514600"/>
            <a:ext cx="228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70" name="Moon 69"/>
          <p:cNvSpPr/>
          <p:nvPr/>
        </p:nvSpPr>
        <p:spPr bwMode="auto">
          <a:xfrm rot="17571547">
            <a:off x="2940050" y="4635501"/>
            <a:ext cx="65087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2895600" y="45720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28" name="TextBox 78"/>
          <p:cNvSpPr txBox="1">
            <a:spLocks noChangeArrowheads="1"/>
          </p:cNvSpPr>
          <p:nvPr/>
        </p:nvSpPr>
        <p:spPr bwMode="auto">
          <a:xfrm>
            <a:off x="2971800" y="4495800"/>
            <a:ext cx="2555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81" name="Right Arrow 80"/>
          <p:cNvSpPr/>
          <p:nvPr/>
        </p:nvSpPr>
        <p:spPr>
          <a:xfrm rot="20789197">
            <a:off x="3949044" y="1702887"/>
            <a:ext cx="827513" cy="276661"/>
          </a:xfrm>
          <a:prstGeom prst="rightArrow">
            <a:avLst/>
          </a:prstGeom>
          <a:gradFill flip="none" rotWithShape="1">
            <a:gsLst>
              <a:gs pos="3000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32" name="TextBox 81"/>
          <p:cNvSpPr txBox="1">
            <a:spLocks noChangeArrowheads="1"/>
          </p:cNvSpPr>
          <p:nvPr/>
        </p:nvSpPr>
        <p:spPr bwMode="auto">
          <a:xfrm>
            <a:off x="4953000" y="1524000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Aggregates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4267200" y="2209800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34" name="TextBox 88"/>
          <p:cNvSpPr txBox="1">
            <a:spLocks noChangeArrowheads="1"/>
          </p:cNvSpPr>
          <p:nvPr/>
        </p:nvSpPr>
        <p:spPr bwMode="auto">
          <a:xfrm>
            <a:off x="4419600" y="2057400"/>
            <a:ext cx="98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 INT41</a:t>
            </a:r>
          </a:p>
        </p:txBody>
      </p:sp>
      <p:sp>
        <p:nvSpPr>
          <p:cNvPr id="82" name="Moon 81"/>
          <p:cNvSpPr/>
          <p:nvPr/>
        </p:nvSpPr>
        <p:spPr bwMode="auto">
          <a:xfrm rot="17571547">
            <a:off x="2266950" y="4675188"/>
            <a:ext cx="65088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8" name="Moon 87"/>
          <p:cNvSpPr/>
          <p:nvPr/>
        </p:nvSpPr>
        <p:spPr bwMode="auto">
          <a:xfrm rot="17571547">
            <a:off x="2724150" y="4827588"/>
            <a:ext cx="65088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0" name="Moon 89"/>
          <p:cNvSpPr/>
          <p:nvPr/>
        </p:nvSpPr>
        <p:spPr bwMode="auto">
          <a:xfrm rot="17571547">
            <a:off x="2716213" y="4575175"/>
            <a:ext cx="65087" cy="13811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1" name="Moon 90"/>
          <p:cNvSpPr/>
          <p:nvPr/>
        </p:nvSpPr>
        <p:spPr bwMode="auto">
          <a:xfrm rot="17571547">
            <a:off x="2892425" y="2903538"/>
            <a:ext cx="65088" cy="138112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2847975" y="2840038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2679700" y="4764088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2222500" y="4611688"/>
            <a:ext cx="171450" cy="130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42" name="TextBox 109"/>
          <p:cNvSpPr txBox="1">
            <a:spLocks noChangeArrowheads="1"/>
          </p:cNvSpPr>
          <p:nvPr/>
        </p:nvSpPr>
        <p:spPr bwMode="auto">
          <a:xfrm>
            <a:off x="2298700" y="4535488"/>
            <a:ext cx="228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u</a:t>
            </a:r>
          </a:p>
        </p:txBody>
      </p:sp>
      <p:sp>
        <p:nvSpPr>
          <p:cNvPr id="67" name="Right Arrow 66"/>
          <p:cNvSpPr/>
          <p:nvPr/>
        </p:nvSpPr>
        <p:spPr>
          <a:xfrm rot="20789197">
            <a:off x="3973591" y="4522039"/>
            <a:ext cx="827513" cy="276661"/>
          </a:xfrm>
          <a:prstGeom prst="rightArrow">
            <a:avLst/>
          </a:prstGeom>
          <a:gradFill flip="none" rotWithShape="1">
            <a:gsLst>
              <a:gs pos="3000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6446" name="TextBox 81"/>
          <p:cNvSpPr txBox="1">
            <a:spLocks noChangeArrowheads="1"/>
          </p:cNvSpPr>
          <p:nvPr/>
        </p:nvSpPr>
        <p:spPr bwMode="auto">
          <a:xfrm>
            <a:off x="4976813" y="4343400"/>
            <a:ext cx="221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Nuclear Aggregates</a:t>
            </a:r>
          </a:p>
        </p:txBody>
      </p:sp>
      <p:sp>
        <p:nvSpPr>
          <p:cNvPr id="69" name="Right Arrow 68"/>
          <p:cNvSpPr/>
          <p:nvPr/>
        </p:nvSpPr>
        <p:spPr>
          <a:xfrm>
            <a:off x="4714218" y="5110942"/>
            <a:ext cx="1075396" cy="276661"/>
          </a:xfrm>
          <a:prstGeom prst="rightArrow">
            <a:avLst/>
          </a:prstGeom>
          <a:gradFill flip="none" rotWithShape="1">
            <a:gsLst>
              <a:gs pos="3000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16450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1" name="Sound 4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2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42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PolyQ Dependent Binding to DNA</a:t>
            </a:r>
          </a:p>
        </p:txBody>
      </p:sp>
      <p:pic>
        <p:nvPicPr>
          <p:cNvPr id="17410" name="Picture 57" descr="http://www.cgl.ucsf.edu/chimera/data/tutorials/maps08/images/1q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36675"/>
            <a:ext cx="38703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04825" y="5076825"/>
            <a:ext cx="7872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(Q)n</a:t>
            </a:r>
            <a:r>
              <a:rPr lang="en-US" altLang="en-US" sz="2000" b="1">
                <a:solidFill>
                  <a:srgbClr val="FF0000"/>
                </a:solidFill>
              </a:rPr>
              <a:t>&gt; </a:t>
            </a:r>
            <a:r>
              <a:rPr lang="en-US" altLang="en-US" sz="2000" b="1"/>
              <a:t>Increased DNA Binding</a:t>
            </a:r>
            <a:r>
              <a:rPr lang="en-US" altLang="en-US" sz="2000" b="1">
                <a:solidFill>
                  <a:srgbClr val="FF0000"/>
                </a:solidFill>
              </a:rPr>
              <a:t>&gt; </a:t>
            </a:r>
            <a:r>
              <a:rPr lang="en-US" altLang="en-US" sz="2000" b="1"/>
              <a:t>Gene Dysregulation</a:t>
            </a:r>
            <a:r>
              <a:rPr lang="en-US" altLang="en-US" sz="2000" b="1">
                <a:solidFill>
                  <a:srgbClr val="FF0000"/>
                </a:solidFill>
              </a:rPr>
              <a:t>&gt; </a:t>
            </a:r>
            <a:r>
              <a:rPr lang="en-US" altLang="en-US" sz="2000" b="1"/>
              <a:t>Onset age</a:t>
            </a:r>
          </a:p>
        </p:txBody>
      </p:sp>
      <p:grpSp>
        <p:nvGrpSpPr>
          <p:cNvPr id="17412" name="Group 25"/>
          <p:cNvGrpSpPr>
            <a:grpSpLocks/>
          </p:cNvGrpSpPr>
          <p:nvPr/>
        </p:nvGrpSpPr>
        <p:grpSpPr bwMode="auto">
          <a:xfrm rot="501517">
            <a:off x="6738938" y="2713038"/>
            <a:ext cx="96837" cy="777875"/>
            <a:chOff x="6985412" y="2753899"/>
            <a:chExt cx="315627" cy="777866"/>
          </a:xfrm>
        </p:grpSpPr>
        <p:sp>
          <p:nvSpPr>
            <p:cNvPr id="14" name="Oval 13"/>
            <p:cNvSpPr/>
            <p:nvPr/>
          </p:nvSpPr>
          <p:spPr>
            <a:xfrm>
              <a:off x="6972484" y="3124334"/>
              <a:ext cx="77615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159248" y="2968298"/>
              <a:ext cx="77615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980000">
              <a:off x="7195807" y="2738924"/>
              <a:ext cx="72439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-1980000">
              <a:off x="6882001" y="2749745"/>
              <a:ext cx="77612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836320" y="2894607"/>
              <a:ext cx="77612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829000" y="3119571"/>
              <a:ext cx="77612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Block Arc 23"/>
            <p:cNvSpPr/>
            <p:nvPr/>
          </p:nvSpPr>
          <p:spPr>
            <a:xfrm rot="10800000">
              <a:off x="6846835" y="3242841"/>
              <a:ext cx="196621" cy="228597"/>
            </a:xfrm>
            <a:prstGeom prst="blockArc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413" name="Group 44"/>
          <p:cNvGrpSpPr>
            <a:grpSpLocks/>
          </p:cNvGrpSpPr>
          <p:nvPr/>
        </p:nvGrpSpPr>
        <p:grpSpPr bwMode="auto">
          <a:xfrm>
            <a:off x="5105400" y="2674938"/>
            <a:ext cx="3627438" cy="77787"/>
            <a:chOff x="5860279" y="2674337"/>
            <a:chExt cx="2872302" cy="78388"/>
          </a:xfrm>
        </p:grpSpPr>
        <p:sp>
          <p:nvSpPr>
            <p:cNvPr id="31" name="Rectangle 30"/>
            <p:cNvSpPr/>
            <p:nvPr/>
          </p:nvSpPr>
          <p:spPr>
            <a:xfrm>
              <a:off x="6957662" y="2674337"/>
              <a:ext cx="814552" cy="7678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16772" y="2674337"/>
              <a:ext cx="815809" cy="767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19922" y="2674337"/>
              <a:ext cx="815809" cy="767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60279" y="2675936"/>
              <a:ext cx="103076" cy="7678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cxnSp>
          <p:nvCxnSpPr>
            <p:cNvPr id="38" name="Straight Connector 37"/>
            <p:cNvCxnSpPr>
              <a:stCxn id="33" idx="1"/>
              <a:endCxn id="34" idx="3"/>
            </p:cNvCxnSpPr>
            <p:nvPr/>
          </p:nvCxnSpPr>
          <p:spPr>
            <a:xfrm flipH="1">
              <a:off x="5963355" y="2712731"/>
              <a:ext cx="56567" cy="15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1" idx="1"/>
            </p:cNvCxnSpPr>
            <p:nvPr/>
          </p:nvCxnSpPr>
          <p:spPr>
            <a:xfrm flipH="1">
              <a:off x="6835730" y="2712731"/>
              <a:ext cx="121932" cy="47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2" idx="1"/>
            </p:cNvCxnSpPr>
            <p:nvPr/>
          </p:nvCxnSpPr>
          <p:spPr>
            <a:xfrm flipH="1">
              <a:off x="7772214" y="2712731"/>
              <a:ext cx="1445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14" name="TextBox 43"/>
          <p:cNvSpPr txBox="1">
            <a:spLocks noChangeArrowheads="1"/>
          </p:cNvSpPr>
          <p:nvPr/>
        </p:nvSpPr>
        <p:spPr bwMode="auto">
          <a:xfrm>
            <a:off x="4951413" y="2335213"/>
            <a:ext cx="374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N-</a:t>
            </a:r>
          </a:p>
        </p:txBody>
      </p:sp>
      <p:sp>
        <p:nvSpPr>
          <p:cNvPr id="17415" name="TextBox 45"/>
          <p:cNvSpPr txBox="1">
            <a:spLocks noChangeArrowheads="1"/>
          </p:cNvSpPr>
          <p:nvPr/>
        </p:nvSpPr>
        <p:spPr bwMode="auto">
          <a:xfrm>
            <a:off x="5461000" y="2305050"/>
            <a:ext cx="72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polyQ</a:t>
            </a:r>
          </a:p>
        </p:txBody>
      </p:sp>
      <p:sp>
        <p:nvSpPr>
          <p:cNvPr id="17416" name="TextBox 46"/>
          <p:cNvSpPr txBox="1">
            <a:spLocks noChangeArrowheads="1"/>
          </p:cNvSpPr>
          <p:nvPr/>
        </p:nvSpPr>
        <p:spPr bwMode="auto">
          <a:xfrm>
            <a:off x="6364288" y="2305050"/>
            <a:ext cx="1185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proline rich</a:t>
            </a:r>
          </a:p>
        </p:txBody>
      </p:sp>
      <p:sp>
        <p:nvSpPr>
          <p:cNvPr id="17417" name="TextBox 47"/>
          <p:cNvSpPr txBox="1">
            <a:spLocks noChangeArrowheads="1"/>
          </p:cNvSpPr>
          <p:nvPr/>
        </p:nvSpPr>
        <p:spPr bwMode="auto">
          <a:xfrm>
            <a:off x="5105400" y="1524000"/>
            <a:ext cx="3852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INT41 stabilizes structure &amp; inhibits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aggregation onto DNA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9400" y="4692650"/>
            <a:ext cx="3441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chemeClr val="accent6"/>
                </a:solidFill>
                <a:ea typeface="+mn-ea"/>
              </a:rPr>
              <a:t>Relationships driving disease</a:t>
            </a:r>
          </a:p>
        </p:txBody>
      </p:sp>
      <p:sp>
        <p:nvSpPr>
          <p:cNvPr id="17419" name="TextBox 1"/>
          <p:cNvSpPr txBox="1">
            <a:spLocks noChangeArrowheads="1"/>
          </p:cNvSpPr>
          <p:nvPr/>
        </p:nvSpPr>
        <p:spPr bwMode="auto">
          <a:xfrm>
            <a:off x="6469063" y="348456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INT41</a:t>
            </a:r>
          </a:p>
        </p:txBody>
      </p:sp>
      <p:grpSp>
        <p:nvGrpSpPr>
          <p:cNvPr id="17420" name="Group 25"/>
          <p:cNvGrpSpPr>
            <a:grpSpLocks/>
          </p:cNvGrpSpPr>
          <p:nvPr/>
        </p:nvGrpSpPr>
        <p:grpSpPr bwMode="auto">
          <a:xfrm rot="501517">
            <a:off x="6991350" y="2733675"/>
            <a:ext cx="95250" cy="777875"/>
            <a:chOff x="6985412" y="2753899"/>
            <a:chExt cx="315627" cy="777866"/>
          </a:xfrm>
        </p:grpSpPr>
        <p:sp>
          <p:nvSpPr>
            <p:cNvPr id="28" name="Oval 27"/>
            <p:cNvSpPr/>
            <p:nvPr/>
          </p:nvSpPr>
          <p:spPr>
            <a:xfrm>
              <a:off x="6967803" y="3126020"/>
              <a:ext cx="78908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156914" y="2968415"/>
              <a:ext cx="78908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 rot="1980000">
              <a:off x="7194082" y="2739041"/>
              <a:ext cx="73646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-1980000">
              <a:off x="6876577" y="2753002"/>
              <a:ext cx="78905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6204" y="2912141"/>
              <a:ext cx="78908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822693" y="3122827"/>
              <a:ext cx="78905" cy="22859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9" name="Block Arc 38"/>
            <p:cNvSpPr/>
            <p:nvPr/>
          </p:nvSpPr>
          <p:spPr>
            <a:xfrm rot="10800000">
              <a:off x="6927304" y="3259914"/>
              <a:ext cx="199897" cy="228597"/>
            </a:xfrm>
            <a:prstGeom prst="blockArc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7421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Sound 1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58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9144000" cy="685800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Key Takeaways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382000" cy="5307013"/>
          </a:xfrm>
        </p:spPr>
        <p:txBody>
          <a:bodyPr/>
          <a:lstStyle/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No toxicity (histology) observed in R6/2 model</a:t>
            </a:r>
          </a:p>
          <a:p>
            <a:pPr lvl="1"/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Others have similar observations in animal models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INT41 reduces binding of N-terminal Htt (Q73) to DNA to normal (Q23) levels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Inhibits aggregate formation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Increases rate of nHtt degradation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No off target effects (RNA arrays)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INT41 turned over in cell with no accumulation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INT41 does not bind to full length Htt protein</a:t>
            </a:r>
          </a:p>
          <a:p>
            <a:r>
              <a:rPr lang="en-US" altLang="en-US">
                <a:latin typeface="Arial" charset="0"/>
                <a:ea typeface="MS PGothic" charset="-128"/>
                <a:cs typeface="Arial" charset="0"/>
              </a:rPr>
              <a:t>INT41 stabilizes fragment structure or conformation        fragment turnover</a:t>
            </a:r>
          </a:p>
        </p:txBody>
      </p:sp>
      <p:sp>
        <p:nvSpPr>
          <p:cNvPr id="2" name="Notched Right Arrow 1"/>
          <p:cNvSpPr/>
          <p:nvPr/>
        </p:nvSpPr>
        <p:spPr>
          <a:xfrm>
            <a:off x="2884488" y="5688013"/>
            <a:ext cx="609600" cy="304800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x-none" altLang="x-none" sz="1800" smtClean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18436" name="Sound 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Sound 4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Sound 2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73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7881</TotalTime>
  <Words>558</Words>
  <Application>Microsoft Macintosh PowerPoint</Application>
  <PresentationFormat>On-screen Show (4:3)</PresentationFormat>
  <Paragraphs>130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MS PGothic</vt:lpstr>
      <vt:lpstr>Times New Roman</vt:lpstr>
      <vt:lpstr>1_Default Design</vt:lpstr>
      <vt:lpstr>Corporate Overview </vt:lpstr>
      <vt:lpstr>Huntington’s Disease</vt:lpstr>
      <vt:lpstr>Intrabodies  (intracellularly acting antibody fragments)</vt:lpstr>
      <vt:lpstr>INT41 Female R6/2 Animals Exhibit Normal Cognitive Function (9-10 weeks)**</vt:lpstr>
      <vt:lpstr>HTT Gene Dysregulation</vt:lpstr>
      <vt:lpstr>Model for Htt Pathogenesis</vt:lpstr>
      <vt:lpstr>INT41 Modifies Disease</vt:lpstr>
      <vt:lpstr>PolyQ Dependent Binding to DNA</vt:lpstr>
      <vt:lpstr>Key Takeaways</vt:lpstr>
      <vt:lpstr>INT41 to Clinic</vt:lpstr>
      <vt:lpstr> CONTACTS  Lee Henderson, CEO  Vybion, Inc.  PO Box 4030  Ithaca, NY 14852  Mobile: 607-227-2502   lhenderson@vybion.com   www.vybion.com    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Overview </dc:title>
  <dc:creator>Lee Henderson</dc:creator>
  <cp:lastModifiedBy>Lee Henderson</cp:lastModifiedBy>
  <cp:revision>121</cp:revision>
  <cp:lastPrinted>2017-04-24T19:12:23Z</cp:lastPrinted>
  <dcterms:created xsi:type="dcterms:W3CDTF">2016-01-11T17:31:43Z</dcterms:created>
  <dcterms:modified xsi:type="dcterms:W3CDTF">2017-09-29T18:20:26Z</dcterms:modified>
</cp:coreProperties>
</file>